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4" r:id="rId3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2064" y="-5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u="heavy">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u="heavy">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u="heavy">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7340" y="918718"/>
            <a:ext cx="3054985" cy="559435"/>
          </a:xfrm>
          <a:prstGeom prst="rect">
            <a:avLst/>
          </a:prstGeom>
        </p:spPr>
        <p:txBody>
          <a:bodyPr wrap="square" lIns="0" tIns="0" rIns="0" bIns="0">
            <a:spAutoFit/>
          </a:bodyPr>
          <a:lstStyle>
            <a:lvl1pPr>
              <a:defRPr sz="3500" b="1" i="0" u="heavy">
                <a:solidFill>
                  <a:schemeClr val="tx1"/>
                </a:solidFill>
                <a:latin typeface="Calibri"/>
                <a:cs typeface="Calibri"/>
              </a:defRPr>
            </a:lvl1pPr>
          </a:lstStyle>
          <a:p>
            <a:endParaRPr/>
          </a:p>
        </p:txBody>
      </p:sp>
      <p:sp>
        <p:nvSpPr>
          <p:cNvPr id="3" name="Holder 3"/>
          <p:cNvSpPr>
            <a:spLocks noGrp="1"/>
          </p:cNvSpPr>
          <p:nvPr>
            <p:ph type="body" idx="1"/>
          </p:nvPr>
        </p:nvSpPr>
        <p:spPr>
          <a:xfrm>
            <a:off x="307340" y="1460881"/>
            <a:ext cx="5852160" cy="295275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3/13/2020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Colistin" TargetMode="External"/><Relationship Id="rId2" Type="http://schemas.openxmlformats.org/officeDocument/2006/relationships/hyperlink" Target="http://en.wikipedia.org/wiki/Vancomycin" TargetMode="Externa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en.wikipedia.org/wiki/Trimethoprim" TargetMode="External"/><Relationship Id="rId4" Type="http://schemas.openxmlformats.org/officeDocument/2006/relationships/hyperlink" Target="http://en.wikipedia.org/wiki/Nystati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Vibrio_cholerae" TargetMode="External"/><Relationship Id="rId2" Type="http://schemas.openxmlformats.org/officeDocument/2006/relationships/hyperlink" Target="http://en.wikipedia.org/wiki/V._parahaemolyticus" TargetMode="Externa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2050" y="826389"/>
            <a:ext cx="7217409" cy="939800"/>
          </a:xfrm>
          <a:prstGeom prst="rect">
            <a:avLst/>
          </a:prstGeom>
        </p:spPr>
        <p:txBody>
          <a:bodyPr vert="horz" wrap="square" lIns="0" tIns="12700" rIns="0" bIns="0" rtlCol="0">
            <a:spAutoFit/>
          </a:bodyPr>
          <a:lstStyle/>
          <a:p>
            <a:pPr marL="12700">
              <a:lnSpc>
                <a:spcPct val="100000"/>
              </a:lnSpc>
              <a:spcBef>
                <a:spcPts val="100"/>
              </a:spcBef>
            </a:pPr>
            <a:r>
              <a:rPr sz="6000" b="1" spc="-40" dirty="0">
                <a:latin typeface="Calibri"/>
                <a:cs typeface="Calibri"/>
              </a:rPr>
              <a:t>Types </a:t>
            </a:r>
            <a:r>
              <a:rPr sz="6000" b="1" dirty="0">
                <a:latin typeface="Calibri"/>
                <a:cs typeface="Calibri"/>
              </a:rPr>
              <a:t>of </a:t>
            </a:r>
            <a:r>
              <a:rPr sz="6000" b="1" spc="-15" dirty="0">
                <a:latin typeface="Calibri"/>
                <a:cs typeface="Calibri"/>
              </a:rPr>
              <a:t>culture</a:t>
            </a:r>
            <a:r>
              <a:rPr sz="6000" b="1" spc="-10" dirty="0">
                <a:latin typeface="Calibri"/>
                <a:cs typeface="Calibri"/>
              </a:rPr>
              <a:t> </a:t>
            </a:r>
            <a:r>
              <a:rPr sz="6000" b="1" spc="-5" dirty="0">
                <a:latin typeface="Calibri"/>
                <a:cs typeface="Calibri"/>
              </a:rPr>
              <a:t>media</a:t>
            </a:r>
            <a:endParaRPr sz="6000">
              <a:latin typeface="Calibri"/>
              <a:cs typeface="Calibri"/>
            </a:endParaRPr>
          </a:p>
        </p:txBody>
      </p:sp>
      <p:sp>
        <p:nvSpPr>
          <p:cNvPr id="3" name="object 3"/>
          <p:cNvSpPr/>
          <p:nvPr/>
        </p:nvSpPr>
        <p:spPr>
          <a:xfrm>
            <a:off x="381000" y="1828800"/>
            <a:ext cx="8458200" cy="3733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282" y="530478"/>
            <a:ext cx="7319645" cy="574040"/>
          </a:xfrm>
          <a:prstGeom prst="rect">
            <a:avLst/>
          </a:prstGeom>
        </p:spPr>
        <p:txBody>
          <a:bodyPr vert="horz" wrap="square" lIns="0" tIns="12700" rIns="0" bIns="0" rtlCol="0">
            <a:spAutoFit/>
          </a:bodyPr>
          <a:lstStyle/>
          <a:p>
            <a:pPr marL="12700">
              <a:lnSpc>
                <a:spcPct val="100000"/>
              </a:lnSpc>
              <a:spcBef>
                <a:spcPts val="100"/>
              </a:spcBef>
            </a:pPr>
            <a:r>
              <a:rPr sz="3600" u="none" spc="-5" dirty="0"/>
              <a:t>Classification </a:t>
            </a:r>
            <a:r>
              <a:rPr sz="3600" u="none" dirty="0"/>
              <a:t>based on the</a:t>
            </a:r>
            <a:r>
              <a:rPr sz="3600" u="none" spc="-65" dirty="0"/>
              <a:t> </a:t>
            </a:r>
            <a:r>
              <a:rPr sz="3600" u="none" spc="-10" dirty="0"/>
              <a:t>ingredients</a:t>
            </a:r>
            <a:endParaRPr sz="3600"/>
          </a:p>
        </p:txBody>
      </p:sp>
      <p:sp>
        <p:nvSpPr>
          <p:cNvPr id="3" name="object 3"/>
          <p:cNvSpPr txBox="1"/>
          <p:nvPr/>
        </p:nvSpPr>
        <p:spPr>
          <a:xfrm>
            <a:off x="535940" y="1509941"/>
            <a:ext cx="7835265" cy="2367915"/>
          </a:xfrm>
          <a:prstGeom prst="rect">
            <a:avLst/>
          </a:prstGeom>
        </p:spPr>
        <p:txBody>
          <a:bodyPr vert="horz" wrap="square" lIns="0" tIns="110489" rIns="0" bIns="0" rtlCol="0">
            <a:spAutoFit/>
          </a:bodyPr>
          <a:lstStyle/>
          <a:p>
            <a:pPr marL="12700">
              <a:lnSpc>
                <a:spcPct val="100000"/>
              </a:lnSpc>
              <a:spcBef>
                <a:spcPts val="869"/>
              </a:spcBef>
            </a:pPr>
            <a:r>
              <a:rPr sz="3200" b="1" u="heavy" dirty="0">
                <a:uFill>
                  <a:solidFill>
                    <a:srgbClr val="000000"/>
                  </a:solidFill>
                </a:uFill>
                <a:latin typeface="Calibri"/>
                <a:cs typeface="Calibri"/>
              </a:rPr>
              <a:t>Simple</a:t>
            </a:r>
            <a:r>
              <a:rPr sz="3200" b="1" u="heavy" spc="-25" dirty="0">
                <a:uFill>
                  <a:solidFill>
                    <a:srgbClr val="000000"/>
                  </a:solidFill>
                </a:uFill>
                <a:latin typeface="Calibri"/>
                <a:cs typeface="Calibri"/>
              </a:rPr>
              <a:t> </a:t>
            </a:r>
            <a:r>
              <a:rPr sz="3200" b="1" u="heavy" spc="-5" dirty="0">
                <a:uFill>
                  <a:solidFill>
                    <a:srgbClr val="000000"/>
                  </a:solidFill>
                </a:uFill>
                <a:latin typeface="Calibri"/>
                <a:cs typeface="Calibri"/>
              </a:rPr>
              <a:t>media</a:t>
            </a:r>
            <a:endParaRPr sz="3200">
              <a:latin typeface="Calibri"/>
              <a:cs typeface="Calibri"/>
            </a:endParaRPr>
          </a:p>
          <a:p>
            <a:pPr marL="660400" indent="-191135">
              <a:lnSpc>
                <a:spcPct val="100000"/>
              </a:lnSpc>
              <a:spcBef>
                <a:spcPts val="770"/>
              </a:spcBef>
              <a:buSzPct val="87500"/>
              <a:buChar char="-"/>
              <a:tabLst>
                <a:tab pos="661035" algn="l"/>
              </a:tabLst>
            </a:pPr>
            <a:r>
              <a:rPr sz="3200" dirty="0">
                <a:latin typeface="Calibri"/>
                <a:cs typeface="Calibri"/>
              </a:rPr>
              <a:t>eg: </a:t>
            </a:r>
            <a:r>
              <a:rPr sz="3200" spc="-5" dirty="0">
                <a:latin typeface="Calibri"/>
                <a:cs typeface="Calibri"/>
              </a:rPr>
              <a:t>Nutrient </a:t>
            </a:r>
            <a:r>
              <a:rPr sz="3200" spc="-15" dirty="0">
                <a:latin typeface="Calibri"/>
                <a:cs typeface="Calibri"/>
              </a:rPr>
              <a:t>broth, </a:t>
            </a:r>
            <a:r>
              <a:rPr sz="3200" dirty="0">
                <a:latin typeface="Calibri"/>
                <a:cs typeface="Calibri"/>
              </a:rPr>
              <a:t>N.</a:t>
            </a:r>
            <a:r>
              <a:rPr sz="3200" spc="5" dirty="0">
                <a:latin typeface="Calibri"/>
                <a:cs typeface="Calibri"/>
              </a:rPr>
              <a:t> </a:t>
            </a:r>
            <a:r>
              <a:rPr sz="3200" spc="-15" dirty="0">
                <a:latin typeface="Calibri"/>
                <a:cs typeface="Calibri"/>
              </a:rPr>
              <a:t>agar</a:t>
            </a:r>
            <a:endParaRPr sz="3200">
              <a:latin typeface="Calibri"/>
              <a:cs typeface="Calibri"/>
            </a:endParaRPr>
          </a:p>
          <a:p>
            <a:pPr marL="686435" indent="-217170">
              <a:lnSpc>
                <a:spcPct val="100000"/>
              </a:lnSpc>
              <a:spcBef>
                <a:spcPts val="770"/>
              </a:spcBef>
              <a:buChar char="-"/>
              <a:tabLst>
                <a:tab pos="687070" algn="l"/>
              </a:tabLst>
            </a:pPr>
            <a:r>
              <a:rPr sz="3200" dirty="0">
                <a:latin typeface="Calibri"/>
                <a:cs typeface="Calibri"/>
              </a:rPr>
              <a:t>NB </a:t>
            </a:r>
            <a:r>
              <a:rPr sz="3200" spc="-15" dirty="0">
                <a:latin typeface="Calibri"/>
                <a:cs typeface="Calibri"/>
              </a:rPr>
              <a:t>consists </a:t>
            </a:r>
            <a:r>
              <a:rPr sz="3200" dirty="0">
                <a:latin typeface="Calibri"/>
                <a:cs typeface="Calibri"/>
              </a:rPr>
              <a:t>of </a:t>
            </a:r>
            <a:r>
              <a:rPr sz="3200" spc="-10" dirty="0">
                <a:latin typeface="Calibri"/>
                <a:cs typeface="Calibri"/>
              </a:rPr>
              <a:t>peptone, meat </a:t>
            </a:r>
            <a:r>
              <a:rPr sz="3200" spc="-15" dirty="0">
                <a:latin typeface="Calibri"/>
                <a:cs typeface="Calibri"/>
              </a:rPr>
              <a:t>extract,</a:t>
            </a:r>
            <a:r>
              <a:rPr sz="3200" spc="25" dirty="0">
                <a:latin typeface="Calibri"/>
                <a:cs typeface="Calibri"/>
              </a:rPr>
              <a:t> </a:t>
            </a:r>
            <a:r>
              <a:rPr sz="3200" spc="-5" dirty="0">
                <a:latin typeface="Calibri"/>
                <a:cs typeface="Calibri"/>
              </a:rPr>
              <a:t>NaCl,</a:t>
            </a:r>
            <a:endParaRPr sz="3200">
              <a:latin typeface="Calibri"/>
              <a:cs typeface="Calibri"/>
            </a:endParaRPr>
          </a:p>
          <a:p>
            <a:pPr marL="686435" indent="-217170">
              <a:lnSpc>
                <a:spcPct val="100000"/>
              </a:lnSpc>
              <a:spcBef>
                <a:spcPts val="770"/>
              </a:spcBef>
              <a:buChar char="-"/>
              <a:tabLst>
                <a:tab pos="687070" algn="l"/>
              </a:tabLst>
            </a:pPr>
            <a:r>
              <a:rPr sz="3200" dirty="0">
                <a:latin typeface="Calibri"/>
                <a:cs typeface="Calibri"/>
              </a:rPr>
              <a:t>NB + 2% </a:t>
            </a:r>
            <a:r>
              <a:rPr sz="3200" spc="-15" dirty="0">
                <a:latin typeface="Calibri"/>
                <a:cs typeface="Calibri"/>
              </a:rPr>
              <a:t>agar </a:t>
            </a:r>
            <a:r>
              <a:rPr sz="3200" dirty="0">
                <a:latin typeface="Calibri"/>
                <a:cs typeface="Calibri"/>
              </a:rPr>
              <a:t>= </a:t>
            </a:r>
            <a:r>
              <a:rPr sz="3200" spc="-10" dirty="0">
                <a:latin typeface="Calibri"/>
                <a:cs typeface="Calibri"/>
              </a:rPr>
              <a:t>Nutrient</a:t>
            </a:r>
            <a:r>
              <a:rPr sz="3200" dirty="0">
                <a:latin typeface="Calibri"/>
                <a:cs typeface="Calibri"/>
              </a:rPr>
              <a:t> </a:t>
            </a:r>
            <a:r>
              <a:rPr sz="3200" spc="-15" dirty="0">
                <a:latin typeface="Calibri"/>
                <a:cs typeface="Calibri"/>
              </a:rPr>
              <a:t>agar</a:t>
            </a:r>
            <a:endParaRPr sz="3200">
              <a:latin typeface="Calibri"/>
              <a:cs typeface="Calibri"/>
            </a:endParaRPr>
          </a:p>
        </p:txBody>
      </p:sp>
      <p:sp>
        <p:nvSpPr>
          <p:cNvPr id="4" name="object 4"/>
          <p:cNvSpPr/>
          <p:nvPr/>
        </p:nvSpPr>
        <p:spPr>
          <a:xfrm>
            <a:off x="5181600" y="4197096"/>
            <a:ext cx="2895600" cy="21275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506226"/>
            <a:ext cx="6904355" cy="1556385"/>
          </a:xfrm>
          <a:prstGeom prst="rect">
            <a:avLst/>
          </a:prstGeom>
        </p:spPr>
        <p:txBody>
          <a:bodyPr vert="horz" wrap="square" lIns="0" tIns="114300" rIns="0" bIns="0" rtlCol="0">
            <a:spAutoFit/>
          </a:bodyPr>
          <a:lstStyle/>
          <a:p>
            <a:pPr marL="12700">
              <a:lnSpc>
                <a:spcPct val="100000"/>
              </a:lnSpc>
              <a:spcBef>
                <a:spcPts val="900"/>
              </a:spcBef>
            </a:pPr>
            <a:r>
              <a:rPr sz="3200" spc="-10" dirty="0"/>
              <a:t>Complex </a:t>
            </a:r>
            <a:r>
              <a:rPr sz="3200" spc="-5" dirty="0"/>
              <a:t>media</a:t>
            </a:r>
            <a:endParaRPr sz="3200"/>
          </a:p>
          <a:p>
            <a:pPr marL="355600" marR="5080" indent="-262255">
              <a:lnSpc>
                <a:spcPct val="100000"/>
              </a:lnSpc>
              <a:spcBef>
                <a:spcPts val="690"/>
              </a:spcBef>
            </a:pPr>
            <a:r>
              <a:rPr sz="2800" b="0" u="none" spc="-10" dirty="0">
                <a:latin typeface="Calibri"/>
                <a:cs typeface="Calibri"/>
              </a:rPr>
              <a:t>such </a:t>
            </a:r>
            <a:r>
              <a:rPr sz="2800" b="0" u="none" spc="-5" dirty="0">
                <a:latin typeface="Calibri"/>
                <a:cs typeface="Calibri"/>
              </a:rPr>
              <a:t>as </a:t>
            </a:r>
            <a:r>
              <a:rPr sz="2800" b="0" u="none" spc="-10" dirty="0">
                <a:latin typeface="Calibri"/>
                <a:cs typeface="Calibri"/>
              </a:rPr>
              <a:t>blood </a:t>
            </a:r>
            <a:r>
              <a:rPr sz="2800" b="0" u="none" spc="-60" dirty="0">
                <a:latin typeface="Calibri"/>
                <a:cs typeface="Calibri"/>
              </a:rPr>
              <a:t>agar, </a:t>
            </a:r>
            <a:r>
              <a:rPr sz="2800" b="0" u="none" spc="-5" dirty="0">
                <a:latin typeface="Calibri"/>
                <a:cs typeface="Calibri"/>
              </a:rPr>
              <a:t>it </a:t>
            </a:r>
            <a:r>
              <a:rPr sz="2800" b="0" u="none" spc="-10" dirty="0">
                <a:latin typeface="Calibri"/>
                <a:cs typeface="Calibri"/>
              </a:rPr>
              <a:t>has ingredients that </a:t>
            </a:r>
            <a:r>
              <a:rPr sz="2800" b="0" u="none" spc="-20" dirty="0">
                <a:latin typeface="Calibri"/>
                <a:cs typeface="Calibri"/>
              </a:rPr>
              <a:t>exact  </a:t>
            </a:r>
            <a:r>
              <a:rPr sz="2800" b="0" u="none" spc="-10" dirty="0">
                <a:latin typeface="Calibri"/>
                <a:cs typeface="Calibri"/>
              </a:rPr>
              <a:t>components </a:t>
            </a:r>
            <a:r>
              <a:rPr sz="2800" b="0" u="none" spc="-15" dirty="0">
                <a:latin typeface="Calibri"/>
                <a:cs typeface="Calibri"/>
              </a:rPr>
              <a:t>are </a:t>
            </a:r>
            <a:r>
              <a:rPr sz="2800" b="0" u="none" spc="-10" dirty="0">
                <a:latin typeface="Calibri"/>
                <a:cs typeface="Calibri"/>
              </a:rPr>
              <a:t>difficult </a:t>
            </a:r>
            <a:r>
              <a:rPr sz="2800" b="0" u="none" spc="-15" dirty="0">
                <a:latin typeface="Calibri"/>
                <a:cs typeface="Calibri"/>
              </a:rPr>
              <a:t>to</a:t>
            </a:r>
            <a:r>
              <a:rPr sz="2800" b="0" u="none" spc="100" dirty="0">
                <a:latin typeface="Calibri"/>
                <a:cs typeface="Calibri"/>
              </a:rPr>
              <a:t> </a:t>
            </a:r>
            <a:r>
              <a:rPr sz="2800" b="0" u="none" spc="-15" dirty="0">
                <a:latin typeface="Calibri"/>
                <a:cs typeface="Calibri"/>
              </a:rPr>
              <a:t>estimate.</a:t>
            </a:r>
            <a:endParaRPr sz="2800">
              <a:latin typeface="Calibri"/>
              <a:cs typeface="Calibri"/>
            </a:endParaRPr>
          </a:p>
        </p:txBody>
      </p:sp>
      <p:sp>
        <p:nvSpPr>
          <p:cNvPr id="3" name="object 3"/>
          <p:cNvSpPr/>
          <p:nvPr/>
        </p:nvSpPr>
        <p:spPr>
          <a:xfrm>
            <a:off x="1333500" y="3326891"/>
            <a:ext cx="6134100" cy="315010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71600" y="6172200"/>
            <a:ext cx="3581400" cy="304800"/>
          </a:xfrm>
          <a:custGeom>
            <a:avLst/>
            <a:gdLst/>
            <a:ahLst/>
            <a:cxnLst/>
            <a:rect l="l" t="t" r="r" b="b"/>
            <a:pathLst>
              <a:path w="3581400" h="304800">
                <a:moveTo>
                  <a:pt x="0" y="304800"/>
                </a:moveTo>
                <a:lnTo>
                  <a:pt x="3581400" y="304800"/>
                </a:lnTo>
                <a:lnTo>
                  <a:pt x="3581400" y="0"/>
                </a:lnTo>
                <a:lnTo>
                  <a:pt x="0" y="0"/>
                </a:lnTo>
                <a:lnTo>
                  <a:pt x="0" y="304800"/>
                </a:lnTo>
                <a:close/>
              </a:path>
            </a:pathLst>
          </a:custGeom>
          <a:solidFill>
            <a:srgbClr val="A6A6A6"/>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607261"/>
            <a:ext cx="4572000" cy="514350"/>
          </a:xfrm>
          <a:prstGeom prst="rect">
            <a:avLst/>
          </a:prstGeom>
        </p:spPr>
        <p:txBody>
          <a:bodyPr vert="horz" wrap="square" lIns="0" tIns="13335" rIns="0" bIns="0" rtlCol="0">
            <a:spAutoFit/>
          </a:bodyPr>
          <a:lstStyle/>
          <a:p>
            <a:pPr marL="12700">
              <a:lnSpc>
                <a:spcPct val="100000"/>
              </a:lnSpc>
              <a:spcBef>
                <a:spcPts val="105"/>
              </a:spcBef>
            </a:pPr>
            <a:r>
              <a:rPr sz="3200" spc="-15" dirty="0"/>
              <a:t>Synthetic </a:t>
            </a:r>
            <a:r>
              <a:rPr sz="3200" dirty="0"/>
              <a:t>or </a:t>
            </a:r>
            <a:r>
              <a:rPr sz="3200" spc="-10" dirty="0"/>
              <a:t>defined</a:t>
            </a:r>
            <a:r>
              <a:rPr sz="3200" spc="-30" dirty="0"/>
              <a:t> </a:t>
            </a:r>
            <a:r>
              <a:rPr sz="3200" spc="-5" dirty="0"/>
              <a:t>media</a:t>
            </a:r>
            <a:endParaRPr sz="3200"/>
          </a:p>
        </p:txBody>
      </p:sp>
      <p:sp>
        <p:nvSpPr>
          <p:cNvPr id="3" name="object 3"/>
          <p:cNvSpPr txBox="1"/>
          <p:nvPr/>
        </p:nvSpPr>
        <p:spPr>
          <a:xfrm>
            <a:off x="535940" y="2184018"/>
            <a:ext cx="8000365" cy="2329815"/>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4965" algn="l"/>
                <a:tab pos="355600" algn="l"/>
                <a:tab pos="2108835" algn="l"/>
              </a:tabLst>
            </a:pPr>
            <a:r>
              <a:rPr sz="2800" spc="-5" dirty="0">
                <a:latin typeface="Calibri"/>
                <a:cs typeface="Calibri"/>
              </a:rPr>
              <a:t>specially </a:t>
            </a:r>
            <a:r>
              <a:rPr sz="2800" spc="-15" dirty="0">
                <a:latin typeface="Calibri"/>
                <a:cs typeface="Calibri"/>
              </a:rPr>
              <a:t>prepared </a:t>
            </a:r>
            <a:r>
              <a:rPr sz="2800" spc="-5" dirty="0">
                <a:latin typeface="Calibri"/>
                <a:cs typeface="Calibri"/>
              </a:rPr>
              <a:t>media </a:t>
            </a:r>
            <a:r>
              <a:rPr sz="2800" spc="-20" dirty="0">
                <a:latin typeface="Calibri"/>
                <a:cs typeface="Calibri"/>
              </a:rPr>
              <a:t>from pure </a:t>
            </a:r>
            <a:r>
              <a:rPr sz="2800" spc="-5" dirty="0">
                <a:latin typeface="Calibri"/>
                <a:cs typeface="Calibri"/>
              </a:rPr>
              <a:t>chemical  </a:t>
            </a:r>
            <a:r>
              <a:rPr sz="2800" spc="-15" dirty="0">
                <a:latin typeface="Calibri"/>
                <a:cs typeface="Calibri"/>
              </a:rPr>
              <a:t>substances	</a:t>
            </a:r>
            <a:r>
              <a:rPr sz="2800" spc="-25" dirty="0">
                <a:latin typeface="Calibri"/>
                <a:cs typeface="Calibri"/>
              </a:rPr>
              <a:t>for </a:t>
            </a:r>
            <a:r>
              <a:rPr sz="2800" spc="-15" dirty="0">
                <a:latin typeface="Calibri"/>
                <a:cs typeface="Calibri"/>
              </a:rPr>
              <a:t>research </a:t>
            </a:r>
            <a:r>
              <a:rPr sz="2800" spc="-10" dirty="0">
                <a:latin typeface="Calibri"/>
                <a:cs typeface="Calibri"/>
              </a:rPr>
              <a:t>purpose </a:t>
            </a:r>
            <a:r>
              <a:rPr sz="2800" spc="-5" dirty="0">
                <a:latin typeface="Calibri"/>
                <a:cs typeface="Calibri"/>
              </a:rPr>
              <a:t>and </a:t>
            </a:r>
            <a:r>
              <a:rPr sz="2800" spc="-10" dirty="0">
                <a:latin typeface="Calibri"/>
                <a:cs typeface="Calibri"/>
              </a:rPr>
              <a:t>composition of  every component </a:t>
            </a:r>
            <a:r>
              <a:rPr sz="2800" spc="-5" dirty="0">
                <a:latin typeface="Calibri"/>
                <a:cs typeface="Calibri"/>
              </a:rPr>
              <a:t>is </a:t>
            </a:r>
            <a:r>
              <a:rPr sz="2800" spc="-10" dirty="0">
                <a:latin typeface="Calibri"/>
                <a:cs typeface="Calibri"/>
              </a:rPr>
              <a:t>well</a:t>
            </a:r>
            <a:r>
              <a:rPr sz="2800" spc="60" dirty="0">
                <a:latin typeface="Calibri"/>
                <a:cs typeface="Calibri"/>
              </a:rPr>
              <a:t> </a:t>
            </a:r>
            <a:r>
              <a:rPr sz="2800" spc="-5" dirty="0">
                <a:latin typeface="Calibri"/>
                <a:cs typeface="Calibri"/>
              </a:rPr>
              <a:t>known</a:t>
            </a:r>
            <a:endParaRPr sz="2800">
              <a:latin typeface="Calibri"/>
              <a:cs typeface="Calibri"/>
            </a:endParaRPr>
          </a:p>
          <a:p>
            <a:pPr marL="355600" indent="-342900">
              <a:lnSpc>
                <a:spcPct val="100000"/>
              </a:lnSpc>
              <a:spcBef>
                <a:spcPts val="675"/>
              </a:spcBef>
              <a:buFont typeface="Arial"/>
              <a:buChar char="•"/>
              <a:tabLst>
                <a:tab pos="354965" algn="l"/>
                <a:tab pos="355600" algn="l"/>
              </a:tabLst>
            </a:pPr>
            <a:r>
              <a:rPr sz="2800" spc="-5" dirty="0">
                <a:latin typeface="Calibri"/>
                <a:cs typeface="Calibri"/>
              </a:rPr>
              <a:t>eg: </a:t>
            </a:r>
            <a:r>
              <a:rPr sz="2800" spc="-15" dirty="0">
                <a:latin typeface="Calibri"/>
                <a:cs typeface="Calibri"/>
              </a:rPr>
              <a:t>peptone </a:t>
            </a:r>
            <a:r>
              <a:rPr sz="2800" spc="-20" dirty="0">
                <a:latin typeface="Calibri"/>
                <a:cs typeface="Calibri"/>
              </a:rPr>
              <a:t>water</a:t>
            </a:r>
            <a:r>
              <a:rPr sz="2800" spc="20" dirty="0">
                <a:latin typeface="Calibri"/>
                <a:cs typeface="Calibri"/>
              </a:rPr>
              <a:t> </a:t>
            </a:r>
            <a:r>
              <a:rPr sz="2800" spc="-5" dirty="0">
                <a:latin typeface="Calibri"/>
                <a:cs typeface="Calibri"/>
              </a:rPr>
              <a:t>–</a:t>
            </a:r>
            <a:endParaRPr sz="2800">
              <a:latin typeface="Calibri"/>
              <a:cs typeface="Calibri"/>
            </a:endParaRPr>
          </a:p>
          <a:p>
            <a:pPr marL="821690">
              <a:lnSpc>
                <a:spcPct val="100000"/>
              </a:lnSpc>
              <a:spcBef>
                <a:spcPts val="670"/>
              </a:spcBef>
            </a:pPr>
            <a:r>
              <a:rPr sz="2800" spc="-5" dirty="0">
                <a:latin typeface="Calibri"/>
                <a:cs typeface="Calibri"/>
              </a:rPr>
              <a:t>1% </a:t>
            </a:r>
            <a:r>
              <a:rPr sz="2800" spc="-15" dirty="0">
                <a:latin typeface="Calibri"/>
                <a:cs typeface="Calibri"/>
              </a:rPr>
              <a:t>peptone </a:t>
            </a:r>
            <a:r>
              <a:rPr sz="2800" spc="-5" dirty="0">
                <a:latin typeface="Calibri"/>
                <a:cs typeface="Calibri"/>
              </a:rPr>
              <a:t>+ 0.5% NaCl in</a:t>
            </a:r>
            <a:r>
              <a:rPr sz="2800" spc="114" dirty="0">
                <a:latin typeface="Calibri"/>
                <a:cs typeface="Calibri"/>
              </a:rPr>
              <a:t> </a:t>
            </a:r>
            <a:r>
              <a:rPr sz="2800" spc="-65" dirty="0">
                <a:latin typeface="Calibri"/>
                <a:cs typeface="Calibri"/>
              </a:rPr>
              <a:t>water.</a:t>
            </a:r>
            <a:endParaRPr sz="2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607261"/>
            <a:ext cx="2355215" cy="514350"/>
          </a:xfrm>
          <a:prstGeom prst="rect">
            <a:avLst/>
          </a:prstGeom>
        </p:spPr>
        <p:txBody>
          <a:bodyPr vert="horz" wrap="square" lIns="0" tIns="13335" rIns="0" bIns="0" rtlCol="0">
            <a:spAutoFit/>
          </a:bodyPr>
          <a:lstStyle/>
          <a:p>
            <a:pPr marL="12700">
              <a:lnSpc>
                <a:spcPct val="100000"/>
              </a:lnSpc>
              <a:spcBef>
                <a:spcPts val="105"/>
              </a:spcBef>
            </a:pPr>
            <a:r>
              <a:rPr sz="3200" spc="-5" dirty="0"/>
              <a:t>Special</a:t>
            </a:r>
            <a:r>
              <a:rPr sz="3200" spc="-65" dirty="0"/>
              <a:t> </a:t>
            </a:r>
            <a:r>
              <a:rPr sz="3200" spc="-5" dirty="0"/>
              <a:t>media</a:t>
            </a:r>
            <a:endParaRPr sz="3200"/>
          </a:p>
        </p:txBody>
      </p:sp>
      <p:sp>
        <p:nvSpPr>
          <p:cNvPr id="3" name="object 3"/>
          <p:cNvSpPr txBox="1"/>
          <p:nvPr/>
        </p:nvSpPr>
        <p:spPr>
          <a:xfrm>
            <a:off x="535940" y="2101723"/>
            <a:ext cx="2598420" cy="2220595"/>
          </a:xfrm>
          <a:prstGeom prst="rect">
            <a:avLst/>
          </a:prstGeom>
        </p:spPr>
        <p:txBody>
          <a:bodyPr vert="horz" wrap="square" lIns="0" tIns="85725" rIns="0" bIns="0" rtlCol="0">
            <a:spAutoFit/>
          </a:bodyPr>
          <a:lstStyle/>
          <a:p>
            <a:pPr marL="355600" indent="-342900">
              <a:lnSpc>
                <a:spcPct val="100000"/>
              </a:lnSpc>
              <a:spcBef>
                <a:spcPts val="675"/>
              </a:spcBef>
              <a:buFont typeface="Arial"/>
              <a:buChar char="•"/>
              <a:tabLst>
                <a:tab pos="354965" algn="l"/>
                <a:tab pos="355600" algn="l"/>
              </a:tabLst>
            </a:pPr>
            <a:r>
              <a:rPr sz="2400" dirty="0">
                <a:latin typeface="Calibri"/>
                <a:cs typeface="Calibri"/>
              </a:rPr>
              <a:t>Enriched</a:t>
            </a:r>
            <a:r>
              <a:rPr sz="2400" spc="-95" dirty="0">
                <a:latin typeface="Calibri"/>
                <a:cs typeface="Calibri"/>
              </a:rPr>
              <a:t> </a:t>
            </a:r>
            <a:r>
              <a:rPr sz="2400" spc="-5" dirty="0">
                <a:latin typeface="Calibri"/>
                <a:cs typeface="Calibri"/>
              </a:rPr>
              <a:t>media</a:t>
            </a:r>
            <a:endParaRPr sz="2400">
              <a:latin typeface="Calibri"/>
              <a:cs typeface="Calibri"/>
            </a:endParaRPr>
          </a:p>
          <a:p>
            <a:pPr marL="355600" indent="-342900">
              <a:lnSpc>
                <a:spcPct val="100000"/>
              </a:lnSpc>
              <a:spcBef>
                <a:spcPts val="575"/>
              </a:spcBef>
              <a:buFont typeface="Arial"/>
              <a:buChar char="•"/>
              <a:tabLst>
                <a:tab pos="354965" algn="l"/>
                <a:tab pos="355600" algn="l"/>
              </a:tabLst>
            </a:pPr>
            <a:r>
              <a:rPr sz="2400" spc="-5" dirty="0">
                <a:latin typeface="Calibri"/>
                <a:cs typeface="Calibri"/>
              </a:rPr>
              <a:t>Selective</a:t>
            </a:r>
            <a:r>
              <a:rPr sz="2400" spc="-55" dirty="0">
                <a:latin typeface="Calibri"/>
                <a:cs typeface="Calibri"/>
              </a:rPr>
              <a:t> </a:t>
            </a:r>
            <a:r>
              <a:rPr sz="2400" spc="-5" dirty="0">
                <a:latin typeface="Calibri"/>
                <a:cs typeface="Calibri"/>
              </a:rPr>
              <a:t>media</a:t>
            </a:r>
            <a:endParaRPr sz="2400">
              <a:latin typeface="Calibri"/>
              <a:cs typeface="Calibri"/>
            </a:endParaRPr>
          </a:p>
          <a:p>
            <a:pPr marL="355600" indent="-342900">
              <a:lnSpc>
                <a:spcPct val="100000"/>
              </a:lnSpc>
              <a:spcBef>
                <a:spcPts val="575"/>
              </a:spcBef>
              <a:buFont typeface="Arial"/>
              <a:buChar char="•"/>
              <a:tabLst>
                <a:tab pos="354965" algn="l"/>
                <a:tab pos="355600" algn="l"/>
              </a:tabLst>
            </a:pPr>
            <a:r>
              <a:rPr sz="2400" spc="-15" dirty="0">
                <a:latin typeface="Calibri"/>
                <a:cs typeface="Calibri"/>
              </a:rPr>
              <a:t>Differential</a:t>
            </a:r>
            <a:r>
              <a:rPr sz="2400" spc="-25" dirty="0">
                <a:latin typeface="Calibri"/>
                <a:cs typeface="Calibri"/>
              </a:rPr>
              <a:t> </a:t>
            </a:r>
            <a:r>
              <a:rPr sz="2400" spc="-5" dirty="0">
                <a:latin typeface="Calibri"/>
                <a:cs typeface="Calibri"/>
              </a:rPr>
              <a:t>media</a:t>
            </a:r>
            <a:endParaRPr sz="2400">
              <a:latin typeface="Calibri"/>
              <a:cs typeface="Calibri"/>
            </a:endParaRPr>
          </a:p>
          <a:p>
            <a:pPr marL="355600" indent="-342900">
              <a:lnSpc>
                <a:spcPct val="100000"/>
              </a:lnSpc>
              <a:spcBef>
                <a:spcPts val="575"/>
              </a:spcBef>
              <a:buFont typeface="Arial"/>
              <a:buChar char="•"/>
              <a:tabLst>
                <a:tab pos="354965" algn="l"/>
                <a:tab pos="355600" algn="l"/>
              </a:tabLst>
            </a:pPr>
            <a:r>
              <a:rPr sz="2400" spc="-25" dirty="0">
                <a:latin typeface="Calibri"/>
                <a:cs typeface="Calibri"/>
              </a:rPr>
              <a:t>Transport</a:t>
            </a:r>
            <a:r>
              <a:rPr sz="2400" spc="-45" dirty="0">
                <a:latin typeface="Calibri"/>
                <a:cs typeface="Calibri"/>
              </a:rPr>
              <a:t> </a:t>
            </a:r>
            <a:r>
              <a:rPr sz="2400" dirty="0">
                <a:latin typeface="Calibri"/>
                <a:cs typeface="Calibri"/>
              </a:rPr>
              <a:t>media</a:t>
            </a:r>
            <a:endParaRPr sz="2400">
              <a:latin typeface="Calibri"/>
              <a:cs typeface="Calibri"/>
            </a:endParaRPr>
          </a:p>
          <a:p>
            <a:pPr marL="355600" indent="-342900">
              <a:lnSpc>
                <a:spcPct val="100000"/>
              </a:lnSpc>
              <a:spcBef>
                <a:spcPts val="580"/>
              </a:spcBef>
              <a:buFont typeface="Arial"/>
              <a:buChar char="•"/>
              <a:tabLst>
                <a:tab pos="354965" algn="l"/>
                <a:tab pos="355600" algn="l"/>
              </a:tabLst>
            </a:pPr>
            <a:r>
              <a:rPr sz="2400" spc="-5" dirty="0">
                <a:latin typeface="Calibri"/>
                <a:cs typeface="Calibri"/>
              </a:rPr>
              <a:t>Anaerobic</a:t>
            </a:r>
            <a:r>
              <a:rPr sz="2400" spc="-85" dirty="0">
                <a:latin typeface="Calibri"/>
                <a:cs typeface="Calibri"/>
              </a:rPr>
              <a:t> </a:t>
            </a:r>
            <a:r>
              <a:rPr sz="2400" spc="-5" dirty="0">
                <a:latin typeface="Calibri"/>
                <a:cs typeface="Calibri"/>
              </a:rPr>
              <a:t>media</a:t>
            </a:r>
            <a:endParaRPr sz="24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607261"/>
            <a:ext cx="2639695" cy="514350"/>
          </a:xfrm>
          <a:prstGeom prst="rect">
            <a:avLst/>
          </a:prstGeom>
        </p:spPr>
        <p:txBody>
          <a:bodyPr vert="horz" wrap="square" lIns="0" tIns="13335" rIns="0" bIns="0" rtlCol="0">
            <a:spAutoFit/>
          </a:bodyPr>
          <a:lstStyle/>
          <a:p>
            <a:pPr marL="12700">
              <a:lnSpc>
                <a:spcPct val="100000"/>
              </a:lnSpc>
              <a:spcBef>
                <a:spcPts val="105"/>
              </a:spcBef>
            </a:pPr>
            <a:r>
              <a:rPr sz="3200" spc="-5" dirty="0"/>
              <a:t>Enriched</a:t>
            </a:r>
            <a:r>
              <a:rPr sz="3200" spc="-80" dirty="0"/>
              <a:t> </a:t>
            </a:r>
            <a:r>
              <a:rPr sz="3200" spc="-5" dirty="0"/>
              <a:t>media</a:t>
            </a:r>
            <a:endParaRPr sz="3200"/>
          </a:p>
        </p:txBody>
      </p:sp>
      <p:sp>
        <p:nvSpPr>
          <p:cNvPr id="3" name="object 3"/>
          <p:cNvSpPr txBox="1"/>
          <p:nvPr/>
        </p:nvSpPr>
        <p:spPr>
          <a:xfrm>
            <a:off x="535940" y="2174875"/>
            <a:ext cx="7572375" cy="2000885"/>
          </a:xfrm>
          <a:prstGeom prst="rect">
            <a:avLst/>
          </a:prstGeom>
        </p:spPr>
        <p:txBody>
          <a:bodyPr vert="horz" wrap="square" lIns="0" tIns="12700" rIns="0" bIns="0" rtlCol="0">
            <a:spAutoFit/>
          </a:bodyPr>
          <a:lstStyle/>
          <a:p>
            <a:pPr marL="355600" marR="39370" indent="-342900">
              <a:lnSpc>
                <a:spcPct val="100000"/>
              </a:lnSpc>
              <a:spcBef>
                <a:spcPts val="100"/>
              </a:spcBef>
              <a:buFont typeface="Arial"/>
              <a:buChar char="•"/>
              <a:tabLst>
                <a:tab pos="354965" algn="l"/>
                <a:tab pos="355600" algn="l"/>
              </a:tabLst>
            </a:pPr>
            <a:r>
              <a:rPr sz="2400" spc="-10" dirty="0">
                <a:latin typeface="Calibri"/>
                <a:cs typeface="Calibri"/>
              </a:rPr>
              <a:t>Substances </a:t>
            </a:r>
            <a:r>
              <a:rPr sz="2400" spc="-20" dirty="0">
                <a:latin typeface="Calibri"/>
                <a:cs typeface="Calibri"/>
              </a:rPr>
              <a:t>like </a:t>
            </a:r>
            <a:r>
              <a:rPr sz="2400" spc="-5" dirty="0">
                <a:latin typeface="Calibri"/>
                <a:cs typeface="Calibri"/>
              </a:rPr>
              <a:t>blood, serum, </a:t>
            </a:r>
            <a:r>
              <a:rPr sz="2400" spc="5" dirty="0">
                <a:latin typeface="Calibri"/>
                <a:cs typeface="Calibri"/>
              </a:rPr>
              <a:t>egg </a:t>
            </a:r>
            <a:r>
              <a:rPr sz="2400" spc="-10" dirty="0">
                <a:latin typeface="Calibri"/>
                <a:cs typeface="Calibri"/>
              </a:rPr>
              <a:t>are </a:t>
            </a:r>
            <a:r>
              <a:rPr sz="2400" dirty="0">
                <a:latin typeface="Calibri"/>
                <a:cs typeface="Calibri"/>
              </a:rPr>
              <a:t>added </a:t>
            </a:r>
            <a:r>
              <a:rPr sz="2400" spc="-10" dirty="0">
                <a:latin typeface="Calibri"/>
                <a:cs typeface="Calibri"/>
              </a:rPr>
              <a:t>to </a:t>
            </a:r>
            <a:r>
              <a:rPr sz="2400" dirty="0">
                <a:latin typeface="Calibri"/>
                <a:cs typeface="Calibri"/>
              </a:rPr>
              <a:t>the </a:t>
            </a:r>
            <a:r>
              <a:rPr sz="2400" spc="-5" dirty="0">
                <a:latin typeface="Calibri"/>
                <a:cs typeface="Calibri"/>
              </a:rPr>
              <a:t>simple  </a:t>
            </a:r>
            <a:r>
              <a:rPr sz="2400" dirty="0">
                <a:latin typeface="Calibri"/>
                <a:cs typeface="Calibri"/>
              </a:rPr>
              <a:t>medium.</a:t>
            </a:r>
            <a:endParaRPr sz="2400">
              <a:latin typeface="Calibri"/>
              <a:cs typeface="Calibri"/>
            </a:endParaRPr>
          </a:p>
          <a:p>
            <a:pPr marL="355600" marR="5080" indent="-342900">
              <a:lnSpc>
                <a:spcPct val="100000"/>
              </a:lnSpc>
              <a:spcBef>
                <a:spcPts val="575"/>
              </a:spcBef>
              <a:buFont typeface="Arial"/>
              <a:buChar char="•"/>
              <a:tabLst>
                <a:tab pos="354965" algn="l"/>
                <a:tab pos="355600" algn="l"/>
              </a:tabLst>
            </a:pPr>
            <a:r>
              <a:rPr sz="2400" dirty="0">
                <a:latin typeface="Calibri"/>
                <a:cs typeface="Calibri"/>
              </a:rPr>
              <a:t>Used </a:t>
            </a:r>
            <a:r>
              <a:rPr sz="2400" spc="-15" dirty="0">
                <a:latin typeface="Calibri"/>
                <a:cs typeface="Calibri"/>
              </a:rPr>
              <a:t>to grow </a:t>
            </a:r>
            <a:r>
              <a:rPr sz="2400" spc="-5" dirty="0">
                <a:latin typeface="Calibri"/>
                <a:cs typeface="Calibri"/>
              </a:rPr>
              <a:t>bacteria that </a:t>
            </a:r>
            <a:r>
              <a:rPr sz="2400" spc="-15" dirty="0">
                <a:latin typeface="Calibri"/>
                <a:cs typeface="Calibri"/>
              </a:rPr>
              <a:t>are </a:t>
            </a:r>
            <a:r>
              <a:rPr sz="2400" spc="-10" dirty="0">
                <a:latin typeface="Calibri"/>
                <a:cs typeface="Calibri"/>
              </a:rPr>
              <a:t>exacting </a:t>
            </a:r>
            <a:r>
              <a:rPr sz="2400" dirty="0">
                <a:latin typeface="Calibri"/>
                <a:cs typeface="Calibri"/>
              </a:rPr>
              <a:t>in their nutritional  </a:t>
            </a:r>
            <a:r>
              <a:rPr sz="2400" spc="-5" dirty="0">
                <a:latin typeface="Calibri"/>
                <a:cs typeface="Calibri"/>
              </a:rPr>
              <a:t>needs.</a:t>
            </a:r>
            <a:endParaRPr sz="2400">
              <a:latin typeface="Calibri"/>
              <a:cs typeface="Calibri"/>
            </a:endParaRPr>
          </a:p>
          <a:p>
            <a:pPr marL="355600" indent="-342900">
              <a:lnSpc>
                <a:spcPct val="100000"/>
              </a:lnSpc>
              <a:spcBef>
                <a:spcPts val="580"/>
              </a:spcBef>
              <a:buFont typeface="Arial"/>
              <a:buChar char="•"/>
              <a:tabLst>
                <a:tab pos="354965" algn="l"/>
                <a:tab pos="355600" algn="l"/>
              </a:tabLst>
            </a:pPr>
            <a:r>
              <a:rPr sz="2400" dirty="0">
                <a:latin typeface="Calibri"/>
                <a:cs typeface="Calibri"/>
              </a:rPr>
              <a:t>eg: </a:t>
            </a:r>
            <a:r>
              <a:rPr sz="2400" spc="-5" dirty="0">
                <a:latin typeface="Calibri"/>
                <a:cs typeface="Calibri"/>
              </a:rPr>
              <a:t>Blood </a:t>
            </a:r>
            <a:r>
              <a:rPr sz="2400" spc="-50" dirty="0">
                <a:latin typeface="Calibri"/>
                <a:cs typeface="Calibri"/>
              </a:rPr>
              <a:t>agar, </a:t>
            </a:r>
            <a:r>
              <a:rPr sz="2400" spc="-15" dirty="0">
                <a:latin typeface="Calibri"/>
                <a:cs typeface="Calibri"/>
              </a:rPr>
              <a:t>Chocolate</a:t>
            </a:r>
            <a:r>
              <a:rPr sz="2400" spc="-5" dirty="0">
                <a:latin typeface="Calibri"/>
                <a:cs typeface="Calibri"/>
              </a:rPr>
              <a:t> </a:t>
            </a:r>
            <a:r>
              <a:rPr sz="2400" spc="-15" dirty="0">
                <a:latin typeface="Calibri"/>
                <a:cs typeface="Calibri"/>
              </a:rPr>
              <a:t>agar</a:t>
            </a:r>
            <a:endParaRPr sz="24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800" y="307847"/>
            <a:ext cx="3581400" cy="35570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183123" y="228600"/>
            <a:ext cx="3553968" cy="356311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88340" y="4149656"/>
            <a:ext cx="3406140" cy="1659255"/>
          </a:xfrm>
          <a:prstGeom prst="rect">
            <a:avLst/>
          </a:prstGeom>
        </p:spPr>
        <p:txBody>
          <a:bodyPr vert="horz" wrap="square" lIns="0" tIns="161925" rIns="0" bIns="0" rtlCol="0">
            <a:spAutoFit/>
          </a:bodyPr>
          <a:lstStyle/>
          <a:p>
            <a:pPr marL="12700" algn="just">
              <a:lnSpc>
                <a:spcPct val="100000"/>
              </a:lnSpc>
              <a:spcBef>
                <a:spcPts val="1275"/>
              </a:spcBef>
            </a:pPr>
            <a:r>
              <a:rPr sz="2800" spc="-5" dirty="0">
                <a:latin typeface="Calibri"/>
                <a:cs typeface="Calibri"/>
              </a:rPr>
              <a:t>Blood</a:t>
            </a:r>
            <a:r>
              <a:rPr sz="2800" spc="5" dirty="0">
                <a:latin typeface="Calibri"/>
                <a:cs typeface="Calibri"/>
              </a:rPr>
              <a:t> </a:t>
            </a:r>
            <a:r>
              <a:rPr sz="2800" spc="-15" dirty="0">
                <a:latin typeface="Calibri"/>
                <a:cs typeface="Calibri"/>
              </a:rPr>
              <a:t>agar</a:t>
            </a:r>
            <a:endParaRPr sz="2800">
              <a:latin typeface="Calibri"/>
              <a:cs typeface="Calibri"/>
            </a:endParaRPr>
          </a:p>
          <a:p>
            <a:pPr marL="12700" marR="5080" algn="just">
              <a:lnSpc>
                <a:spcPct val="130000"/>
              </a:lnSpc>
              <a:spcBef>
                <a:spcPts val="90"/>
              </a:spcBef>
            </a:pPr>
            <a:r>
              <a:rPr sz="1400" spc="-5" dirty="0">
                <a:latin typeface="Calibri"/>
                <a:cs typeface="Calibri"/>
              </a:rPr>
              <a:t>BAP </a:t>
            </a:r>
            <a:r>
              <a:rPr sz="1400" spc="-10" dirty="0">
                <a:latin typeface="Calibri"/>
                <a:cs typeface="Calibri"/>
              </a:rPr>
              <a:t>contains </a:t>
            </a:r>
            <a:r>
              <a:rPr sz="1400" spc="-5" dirty="0">
                <a:latin typeface="Calibri"/>
                <a:cs typeface="Calibri"/>
              </a:rPr>
              <a:t>mammalian blood(usually sheep  or </a:t>
            </a:r>
            <a:r>
              <a:rPr sz="1400" spc="-10" dirty="0">
                <a:latin typeface="Calibri"/>
                <a:cs typeface="Calibri"/>
              </a:rPr>
              <a:t>horse) </a:t>
            </a:r>
            <a:r>
              <a:rPr sz="1400" spc="-5" dirty="0">
                <a:latin typeface="Calibri"/>
                <a:cs typeface="Calibri"/>
              </a:rPr>
              <a:t>typically </a:t>
            </a:r>
            <a:r>
              <a:rPr sz="1400" spc="-10" dirty="0">
                <a:latin typeface="Calibri"/>
                <a:cs typeface="Calibri"/>
              </a:rPr>
              <a:t>at </a:t>
            </a:r>
            <a:r>
              <a:rPr sz="1400" dirty="0">
                <a:latin typeface="Calibri"/>
                <a:cs typeface="Calibri"/>
              </a:rPr>
              <a:t>a </a:t>
            </a:r>
            <a:r>
              <a:rPr sz="1400" spc="-10" dirty="0">
                <a:latin typeface="Calibri"/>
                <a:cs typeface="Calibri"/>
              </a:rPr>
              <a:t>concentration </a:t>
            </a:r>
            <a:r>
              <a:rPr sz="1400" spc="-5" dirty="0">
                <a:latin typeface="Calibri"/>
                <a:cs typeface="Calibri"/>
              </a:rPr>
              <a:t>of </a:t>
            </a:r>
            <a:r>
              <a:rPr sz="1400" dirty="0">
                <a:latin typeface="Calibri"/>
                <a:cs typeface="Calibri"/>
              </a:rPr>
              <a:t>5-10%,  </a:t>
            </a:r>
            <a:r>
              <a:rPr sz="1400" spc="-5" dirty="0">
                <a:latin typeface="Calibri"/>
                <a:cs typeface="Calibri"/>
              </a:rPr>
              <a:t>used </a:t>
            </a:r>
            <a:r>
              <a:rPr sz="1400" spc="-10" dirty="0">
                <a:latin typeface="Calibri"/>
                <a:cs typeface="Calibri"/>
              </a:rPr>
              <a:t>to </a:t>
            </a:r>
            <a:r>
              <a:rPr sz="1400" spc="-5" dirty="0">
                <a:latin typeface="Calibri"/>
                <a:cs typeface="Calibri"/>
              </a:rPr>
              <a:t>isolate fastidious </a:t>
            </a:r>
            <a:r>
              <a:rPr sz="1400" spc="-10" dirty="0">
                <a:latin typeface="Calibri"/>
                <a:cs typeface="Calibri"/>
              </a:rPr>
              <a:t>organisms </a:t>
            </a:r>
            <a:r>
              <a:rPr sz="1400" spc="-5" dirty="0">
                <a:latin typeface="Calibri"/>
                <a:cs typeface="Calibri"/>
              </a:rPr>
              <a:t>and</a:t>
            </a:r>
            <a:r>
              <a:rPr sz="1400" spc="25" dirty="0">
                <a:latin typeface="Calibri"/>
                <a:cs typeface="Calibri"/>
              </a:rPr>
              <a:t> </a:t>
            </a:r>
            <a:r>
              <a:rPr sz="1400" spc="-10" dirty="0">
                <a:latin typeface="Calibri"/>
                <a:cs typeface="Calibri"/>
              </a:rPr>
              <a:t>detect</a:t>
            </a:r>
            <a:endParaRPr sz="1400">
              <a:latin typeface="Calibri"/>
              <a:cs typeface="Calibri"/>
            </a:endParaRPr>
          </a:p>
          <a:p>
            <a:pPr marL="12700">
              <a:lnSpc>
                <a:spcPct val="100000"/>
              </a:lnSpc>
              <a:spcBef>
                <a:spcPts val="5"/>
              </a:spcBef>
            </a:pPr>
            <a:r>
              <a:rPr sz="1400" spc="-5" dirty="0">
                <a:latin typeface="Calibri"/>
                <a:cs typeface="Calibri"/>
              </a:rPr>
              <a:t>hemolysis.</a:t>
            </a:r>
            <a:endParaRPr sz="1400">
              <a:latin typeface="Calibri"/>
              <a:cs typeface="Calibri"/>
            </a:endParaRPr>
          </a:p>
        </p:txBody>
      </p:sp>
      <p:sp>
        <p:nvSpPr>
          <p:cNvPr id="5" name="object 5"/>
          <p:cNvSpPr txBox="1"/>
          <p:nvPr/>
        </p:nvSpPr>
        <p:spPr>
          <a:xfrm>
            <a:off x="5261228" y="4278248"/>
            <a:ext cx="2171065" cy="452120"/>
          </a:xfrm>
          <a:prstGeom prst="rect">
            <a:avLst/>
          </a:prstGeom>
        </p:spPr>
        <p:txBody>
          <a:bodyPr vert="horz" wrap="square" lIns="0" tIns="12065" rIns="0" bIns="0" rtlCol="0">
            <a:spAutoFit/>
          </a:bodyPr>
          <a:lstStyle/>
          <a:p>
            <a:pPr marL="12700">
              <a:lnSpc>
                <a:spcPct val="100000"/>
              </a:lnSpc>
              <a:spcBef>
                <a:spcPts val="95"/>
              </a:spcBef>
            </a:pPr>
            <a:r>
              <a:rPr sz="2800" spc="-15" dirty="0">
                <a:latin typeface="Calibri"/>
                <a:cs typeface="Calibri"/>
              </a:rPr>
              <a:t>Chocolate</a:t>
            </a:r>
            <a:r>
              <a:rPr sz="2800" spc="-60" dirty="0">
                <a:latin typeface="Calibri"/>
                <a:cs typeface="Calibri"/>
              </a:rPr>
              <a:t> </a:t>
            </a:r>
            <a:r>
              <a:rPr sz="2800" spc="-15" dirty="0">
                <a:latin typeface="Calibri"/>
                <a:cs typeface="Calibri"/>
              </a:rPr>
              <a:t>agar</a:t>
            </a:r>
            <a:endParaRPr sz="2800">
              <a:latin typeface="Calibri"/>
              <a:cs typeface="Calibri"/>
            </a:endParaRPr>
          </a:p>
        </p:txBody>
      </p:sp>
      <p:sp>
        <p:nvSpPr>
          <p:cNvPr id="6" name="object 6"/>
          <p:cNvSpPr txBox="1"/>
          <p:nvPr/>
        </p:nvSpPr>
        <p:spPr>
          <a:xfrm>
            <a:off x="5261228" y="4716658"/>
            <a:ext cx="3408045" cy="1007110"/>
          </a:xfrm>
          <a:prstGeom prst="rect">
            <a:avLst/>
          </a:prstGeom>
        </p:spPr>
        <p:txBody>
          <a:bodyPr vert="horz" wrap="square" lIns="0" tIns="76200" rIns="0" bIns="0" rtlCol="0">
            <a:spAutoFit/>
          </a:bodyPr>
          <a:lstStyle/>
          <a:p>
            <a:pPr marL="12700">
              <a:lnSpc>
                <a:spcPct val="100000"/>
              </a:lnSpc>
              <a:spcBef>
                <a:spcPts val="600"/>
              </a:spcBef>
            </a:pPr>
            <a:r>
              <a:rPr sz="1400" spc="-10" dirty="0">
                <a:latin typeface="Calibri"/>
                <a:cs typeface="Calibri"/>
              </a:rPr>
              <a:t>contain red </a:t>
            </a:r>
            <a:r>
              <a:rPr sz="1400" spc="-5" dirty="0">
                <a:latin typeface="Calibri"/>
                <a:cs typeface="Calibri"/>
              </a:rPr>
              <a:t>blood cells </a:t>
            </a:r>
            <a:r>
              <a:rPr sz="1400" spc="-10" dirty="0">
                <a:latin typeface="Calibri"/>
                <a:cs typeface="Calibri"/>
              </a:rPr>
              <a:t>that </a:t>
            </a:r>
            <a:r>
              <a:rPr sz="1400" spc="-15" dirty="0">
                <a:latin typeface="Calibri"/>
                <a:cs typeface="Calibri"/>
              </a:rPr>
              <a:t>have </a:t>
            </a:r>
            <a:r>
              <a:rPr sz="1400" spc="-5" dirty="0">
                <a:latin typeface="Calibri"/>
                <a:cs typeface="Calibri"/>
              </a:rPr>
              <a:t>been lysed</a:t>
            </a:r>
            <a:r>
              <a:rPr sz="1400" spc="95" dirty="0">
                <a:latin typeface="Calibri"/>
                <a:cs typeface="Calibri"/>
              </a:rPr>
              <a:t> </a:t>
            </a:r>
            <a:r>
              <a:rPr sz="1400" spc="-10" dirty="0">
                <a:latin typeface="Calibri"/>
                <a:cs typeface="Calibri"/>
              </a:rPr>
              <a:t>by</a:t>
            </a:r>
            <a:endParaRPr sz="1400">
              <a:latin typeface="Calibri"/>
              <a:cs typeface="Calibri"/>
            </a:endParaRPr>
          </a:p>
          <a:p>
            <a:pPr marL="12700" marR="69215">
              <a:lnSpc>
                <a:spcPct val="100000"/>
              </a:lnSpc>
              <a:spcBef>
                <a:spcPts val="500"/>
              </a:spcBef>
            </a:pPr>
            <a:r>
              <a:rPr sz="1400" dirty="0">
                <a:latin typeface="Calibri"/>
                <a:cs typeface="Calibri"/>
              </a:rPr>
              <a:t>slowly </a:t>
            </a:r>
            <a:r>
              <a:rPr sz="1400" spc="-5" dirty="0">
                <a:latin typeface="Calibri"/>
                <a:cs typeface="Calibri"/>
              </a:rPr>
              <a:t>heating </a:t>
            </a:r>
            <a:r>
              <a:rPr sz="1400" spc="-10" dirty="0">
                <a:latin typeface="Calibri"/>
                <a:cs typeface="Calibri"/>
              </a:rPr>
              <a:t>to </a:t>
            </a:r>
            <a:r>
              <a:rPr sz="1400" spc="-5" dirty="0">
                <a:latin typeface="Calibri"/>
                <a:cs typeface="Calibri"/>
              </a:rPr>
              <a:t>80 </a:t>
            </a:r>
            <a:r>
              <a:rPr sz="1400" dirty="0">
                <a:latin typeface="Calibri"/>
                <a:cs typeface="Calibri"/>
              </a:rPr>
              <a:t>c .and it </a:t>
            </a:r>
            <a:r>
              <a:rPr sz="1400" spc="-5" dirty="0">
                <a:latin typeface="Calibri"/>
                <a:cs typeface="Calibri"/>
              </a:rPr>
              <a:t>used </a:t>
            </a:r>
            <a:r>
              <a:rPr sz="1400" spc="-10" dirty="0">
                <a:latin typeface="Calibri"/>
                <a:cs typeface="Calibri"/>
              </a:rPr>
              <a:t>for </a:t>
            </a:r>
            <a:r>
              <a:rPr sz="1400" spc="-5" dirty="0">
                <a:latin typeface="Calibri"/>
                <a:cs typeface="Calibri"/>
              </a:rPr>
              <a:t>growing  fastidious bacteria, such </a:t>
            </a:r>
            <a:r>
              <a:rPr sz="1400" dirty="0">
                <a:latin typeface="Calibri"/>
                <a:cs typeface="Calibri"/>
              </a:rPr>
              <a:t>as </a:t>
            </a:r>
            <a:r>
              <a:rPr sz="1400" i="1" spc="-5" dirty="0">
                <a:latin typeface="Calibri"/>
                <a:cs typeface="Calibri"/>
              </a:rPr>
              <a:t>Haemophilus  influenzae</a:t>
            </a:r>
            <a:endParaRPr sz="14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607261"/>
            <a:ext cx="2677795" cy="514350"/>
          </a:xfrm>
          <a:prstGeom prst="rect">
            <a:avLst/>
          </a:prstGeom>
        </p:spPr>
        <p:txBody>
          <a:bodyPr vert="horz" wrap="square" lIns="0" tIns="13335" rIns="0" bIns="0" rtlCol="0">
            <a:spAutoFit/>
          </a:bodyPr>
          <a:lstStyle/>
          <a:p>
            <a:pPr marL="12700">
              <a:lnSpc>
                <a:spcPct val="100000"/>
              </a:lnSpc>
              <a:spcBef>
                <a:spcPts val="105"/>
              </a:spcBef>
            </a:pPr>
            <a:r>
              <a:rPr sz="3200" spc="-5" dirty="0"/>
              <a:t>Selective</a:t>
            </a:r>
            <a:r>
              <a:rPr sz="3200" spc="-70" dirty="0"/>
              <a:t> </a:t>
            </a:r>
            <a:r>
              <a:rPr sz="3200" spc="-5" dirty="0"/>
              <a:t>media</a:t>
            </a:r>
            <a:endParaRPr sz="3200"/>
          </a:p>
        </p:txBody>
      </p:sp>
      <p:sp>
        <p:nvSpPr>
          <p:cNvPr id="3" name="object 3"/>
          <p:cNvSpPr txBox="1"/>
          <p:nvPr/>
        </p:nvSpPr>
        <p:spPr>
          <a:xfrm>
            <a:off x="535940" y="2174875"/>
            <a:ext cx="7726045" cy="2952115"/>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Calibri"/>
                <a:cs typeface="Calibri"/>
              </a:rPr>
              <a:t>The inhibitory </a:t>
            </a:r>
            <a:r>
              <a:rPr sz="2400" spc="-10" dirty="0">
                <a:latin typeface="Calibri"/>
                <a:cs typeface="Calibri"/>
              </a:rPr>
              <a:t>substance </a:t>
            </a:r>
            <a:r>
              <a:rPr sz="2400" dirty="0">
                <a:latin typeface="Calibri"/>
                <a:cs typeface="Calibri"/>
              </a:rPr>
              <a:t>is </a:t>
            </a:r>
            <a:r>
              <a:rPr sz="2400" spc="-5" dirty="0">
                <a:latin typeface="Calibri"/>
                <a:cs typeface="Calibri"/>
              </a:rPr>
              <a:t>added </a:t>
            </a:r>
            <a:r>
              <a:rPr sz="2400" spc="-10" dirty="0">
                <a:latin typeface="Calibri"/>
                <a:cs typeface="Calibri"/>
              </a:rPr>
              <a:t>to </a:t>
            </a:r>
            <a:r>
              <a:rPr sz="2400" dirty="0">
                <a:latin typeface="Calibri"/>
                <a:cs typeface="Calibri"/>
              </a:rPr>
              <a:t>a </a:t>
            </a:r>
            <a:r>
              <a:rPr sz="2400" spc="-5" dirty="0">
                <a:latin typeface="Calibri"/>
                <a:cs typeface="Calibri"/>
              </a:rPr>
              <a:t>solid </a:t>
            </a:r>
            <a:r>
              <a:rPr sz="2400" dirty="0">
                <a:latin typeface="Calibri"/>
                <a:cs typeface="Calibri"/>
              </a:rPr>
              <a:t>media </a:t>
            </a:r>
            <a:r>
              <a:rPr sz="2400" spc="-15" dirty="0">
                <a:latin typeface="Calibri"/>
                <a:cs typeface="Calibri"/>
              </a:rPr>
              <a:t>to </a:t>
            </a:r>
            <a:r>
              <a:rPr sz="2400" dirty="0">
                <a:latin typeface="Calibri"/>
                <a:cs typeface="Calibri"/>
              </a:rPr>
              <a:t>inhibit  </a:t>
            </a:r>
            <a:r>
              <a:rPr sz="2400" spc="-5" dirty="0">
                <a:latin typeface="Calibri"/>
                <a:cs typeface="Calibri"/>
              </a:rPr>
              <a:t>commensal or </a:t>
            </a:r>
            <a:r>
              <a:rPr sz="2400" spc="-10" dirty="0">
                <a:latin typeface="Calibri"/>
                <a:cs typeface="Calibri"/>
              </a:rPr>
              <a:t>contaminating </a:t>
            </a:r>
            <a:r>
              <a:rPr sz="2400" spc="-5" dirty="0">
                <a:latin typeface="Calibri"/>
                <a:cs typeface="Calibri"/>
              </a:rPr>
              <a:t>bacteria such </a:t>
            </a:r>
            <a:r>
              <a:rPr sz="2400" dirty="0">
                <a:latin typeface="Calibri"/>
                <a:cs typeface="Calibri"/>
              </a:rPr>
              <a:t>as</a:t>
            </a:r>
            <a:r>
              <a:rPr sz="2400" spc="-85" dirty="0">
                <a:latin typeface="Calibri"/>
                <a:cs typeface="Calibri"/>
              </a:rPr>
              <a:t> </a:t>
            </a:r>
            <a:r>
              <a:rPr sz="2400" dirty="0">
                <a:latin typeface="Calibri"/>
                <a:cs typeface="Calibri"/>
              </a:rPr>
              <a:t>:</a:t>
            </a:r>
            <a:endParaRPr sz="2400">
              <a:latin typeface="Calibri"/>
              <a:cs typeface="Calibri"/>
            </a:endParaRPr>
          </a:p>
          <a:p>
            <a:pPr>
              <a:lnSpc>
                <a:spcPct val="100000"/>
              </a:lnSpc>
              <a:spcBef>
                <a:spcPts val="5"/>
              </a:spcBef>
              <a:buFont typeface="Arial"/>
              <a:buChar char="•"/>
            </a:pPr>
            <a:endParaRPr sz="3500">
              <a:latin typeface="Times New Roman"/>
              <a:cs typeface="Times New Roman"/>
            </a:endParaRPr>
          </a:p>
          <a:p>
            <a:pPr marL="355600" indent="-342900">
              <a:lnSpc>
                <a:spcPct val="100000"/>
              </a:lnSpc>
              <a:buFont typeface="Arial"/>
              <a:buChar char="•"/>
              <a:tabLst>
                <a:tab pos="354965" algn="l"/>
                <a:tab pos="355600" algn="l"/>
              </a:tabLst>
            </a:pPr>
            <a:r>
              <a:rPr sz="2400" spc="-5" dirty="0">
                <a:latin typeface="Calibri"/>
                <a:cs typeface="Calibri"/>
              </a:rPr>
              <a:t>Antibiotics</a:t>
            </a:r>
            <a:endParaRPr sz="2400">
              <a:latin typeface="Calibri"/>
              <a:cs typeface="Calibri"/>
            </a:endParaRPr>
          </a:p>
          <a:p>
            <a:pPr marL="355600" indent="-342900">
              <a:lnSpc>
                <a:spcPct val="100000"/>
              </a:lnSpc>
              <a:spcBef>
                <a:spcPts val="580"/>
              </a:spcBef>
              <a:buFont typeface="Arial"/>
              <a:buChar char="•"/>
              <a:tabLst>
                <a:tab pos="354965" algn="l"/>
                <a:tab pos="355600" algn="l"/>
              </a:tabLst>
            </a:pPr>
            <a:r>
              <a:rPr sz="2400" spc="-5" dirty="0">
                <a:latin typeface="Calibri"/>
                <a:cs typeface="Calibri"/>
              </a:rPr>
              <a:t>Dyes</a:t>
            </a:r>
            <a:endParaRPr sz="2400">
              <a:latin typeface="Calibri"/>
              <a:cs typeface="Calibri"/>
            </a:endParaRPr>
          </a:p>
          <a:p>
            <a:pPr marL="355600" indent="-342900">
              <a:lnSpc>
                <a:spcPct val="100000"/>
              </a:lnSpc>
              <a:spcBef>
                <a:spcPts val="575"/>
              </a:spcBef>
              <a:buFont typeface="Arial"/>
              <a:buChar char="•"/>
              <a:tabLst>
                <a:tab pos="354965" algn="l"/>
                <a:tab pos="355600" algn="l"/>
              </a:tabLst>
            </a:pPr>
            <a:r>
              <a:rPr sz="2400" spc="-5" dirty="0">
                <a:latin typeface="Calibri"/>
                <a:cs typeface="Calibri"/>
              </a:rPr>
              <a:t>Chemicals</a:t>
            </a:r>
            <a:endParaRPr sz="2400">
              <a:latin typeface="Calibri"/>
              <a:cs typeface="Calibri"/>
            </a:endParaRPr>
          </a:p>
          <a:p>
            <a:pPr marL="355600" indent="-342900">
              <a:lnSpc>
                <a:spcPct val="100000"/>
              </a:lnSpc>
              <a:spcBef>
                <a:spcPts val="575"/>
              </a:spcBef>
              <a:buFont typeface="Arial"/>
              <a:buChar char="•"/>
              <a:tabLst>
                <a:tab pos="354965" algn="l"/>
                <a:tab pos="355600" algn="l"/>
              </a:tabLst>
            </a:pPr>
            <a:r>
              <a:rPr sz="2400" spc="-10" dirty="0">
                <a:latin typeface="Calibri"/>
                <a:cs typeface="Calibri"/>
              </a:rPr>
              <a:t>Alteration </a:t>
            </a:r>
            <a:r>
              <a:rPr sz="2400" spc="-5" dirty="0">
                <a:latin typeface="Calibri"/>
                <a:cs typeface="Calibri"/>
              </a:rPr>
              <a:t>of</a:t>
            </a:r>
            <a:r>
              <a:rPr sz="2400" spc="-10" dirty="0">
                <a:latin typeface="Calibri"/>
                <a:cs typeface="Calibri"/>
              </a:rPr>
              <a:t> </a:t>
            </a:r>
            <a:r>
              <a:rPr sz="2400" spc="-5" dirty="0">
                <a:latin typeface="Calibri"/>
                <a:cs typeface="Calibri"/>
              </a:rPr>
              <a:t>pH</a:t>
            </a:r>
            <a:endParaRPr sz="24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6539" y="547242"/>
            <a:ext cx="2018030" cy="635000"/>
          </a:xfrm>
          <a:prstGeom prst="rect">
            <a:avLst/>
          </a:prstGeom>
        </p:spPr>
        <p:txBody>
          <a:bodyPr vert="horz" wrap="square" lIns="0" tIns="12065" rIns="0" bIns="0" rtlCol="0">
            <a:spAutoFit/>
          </a:bodyPr>
          <a:lstStyle/>
          <a:p>
            <a:pPr marL="12700">
              <a:lnSpc>
                <a:spcPct val="100000"/>
              </a:lnSpc>
              <a:spcBef>
                <a:spcPts val="95"/>
              </a:spcBef>
            </a:pPr>
            <a:r>
              <a:rPr sz="4000" spc="-15" dirty="0"/>
              <a:t>Examples</a:t>
            </a:r>
            <a:endParaRPr sz="4000"/>
          </a:p>
        </p:txBody>
      </p:sp>
      <p:sp>
        <p:nvSpPr>
          <p:cNvPr id="3" name="object 3"/>
          <p:cNvSpPr txBox="1"/>
          <p:nvPr/>
        </p:nvSpPr>
        <p:spPr>
          <a:xfrm>
            <a:off x="535940" y="1565166"/>
            <a:ext cx="6461125" cy="3601085"/>
          </a:xfrm>
          <a:prstGeom prst="rect">
            <a:avLst/>
          </a:prstGeom>
        </p:spPr>
        <p:txBody>
          <a:bodyPr vert="horz" wrap="square" lIns="0" tIns="51435" rIns="0" bIns="0" rtlCol="0">
            <a:spAutoFit/>
          </a:bodyPr>
          <a:lstStyle/>
          <a:p>
            <a:pPr marL="393700">
              <a:lnSpc>
                <a:spcPct val="100000"/>
              </a:lnSpc>
              <a:spcBef>
                <a:spcPts val="405"/>
              </a:spcBef>
            </a:pPr>
            <a:r>
              <a:rPr sz="2800" b="1" spc="-20" dirty="0">
                <a:latin typeface="Calibri"/>
                <a:cs typeface="Calibri"/>
              </a:rPr>
              <a:t>Thayer </a:t>
            </a:r>
            <a:r>
              <a:rPr sz="2800" b="1" spc="-5" dirty="0">
                <a:latin typeface="Calibri"/>
                <a:cs typeface="Calibri"/>
              </a:rPr>
              <a:t>Martin</a:t>
            </a:r>
            <a:r>
              <a:rPr sz="2800" b="1" spc="75" dirty="0">
                <a:latin typeface="Calibri"/>
                <a:cs typeface="Calibri"/>
              </a:rPr>
              <a:t> </a:t>
            </a:r>
            <a:r>
              <a:rPr sz="2800" b="1" spc="-10" dirty="0">
                <a:latin typeface="Calibri"/>
                <a:cs typeface="Calibri"/>
              </a:rPr>
              <a:t>medium</a:t>
            </a:r>
            <a:endParaRPr sz="2800">
              <a:latin typeface="Calibri"/>
              <a:cs typeface="Calibri"/>
            </a:endParaRPr>
          </a:p>
          <a:p>
            <a:pPr marL="329565">
              <a:lnSpc>
                <a:spcPct val="100000"/>
              </a:lnSpc>
              <a:spcBef>
                <a:spcPts val="229"/>
              </a:spcBef>
            </a:pPr>
            <a:r>
              <a:rPr sz="2000" spc="-10" dirty="0">
                <a:latin typeface="Calibri"/>
                <a:cs typeface="Calibri"/>
              </a:rPr>
              <a:t>selective </a:t>
            </a:r>
            <a:r>
              <a:rPr sz="2000" spc="-15" dirty="0">
                <a:latin typeface="Calibri"/>
                <a:cs typeface="Calibri"/>
              </a:rPr>
              <a:t>for </a:t>
            </a:r>
            <a:r>
              <a:rPr sz="2000" i="1" dirty="0">
                <a:latin typeface="Calibri"/>
                <a:cs typeface="Calibri"/>
              </a:rPr>
              <a:t>Neisseria</a:t>
            </a:r>
            <a:r>
              <a:rPr sz="2000" i="1" spc="-5" dirty="0">
                <a:latin typeface="Calibri"/>
                <a:cs typeface="Calibri"/>
              </a:rPr>
              <a:t> gonorrhoeae</a:t>
            </a:r>
            <a:endParaRPr sz="2000">
              <a:latin typeface="Calibri"/>
              <a:cs typeface="Calibri"/>
            </a:endParaRPr>
          </a:p>
          <a:p>
            <a:pPr marL="355600" indent="-342900">
              <a:lnSpc>
                <a:spcPct val="100000"/>
              </a:lnSpc>
              <a:spcBef>
                <a:spcPts val="45"/>
              </a:spcBef>
              <a:buFont typeface="Arial"/>
              <a:buChar char="•"/>
              <a:tabLst>
                <a:tab pos="354965" algn="l"/>
                <a:tab pos="355600" algn="l"/>
              </a:tabLst>
            </a:pPr>
            <a:r>
              <a:rPr sz="2000" dirty="0">
                <a:latin typeface="Calibri"/>
                <a:cs typeface="Calibri"/>
              </a:rPr>
              <a:t>It </a:t>
            </a:r>
            <a:r>
              <a:rPr sz="2000" spc="-5" dirty="0">
                <a:latin typeface="Calibri"/>
                <a:cs typeface="Calibri"/>
              </a:rPr>
              <a:t>usually contains </a:t>
            </a:r>
            <a:r>
              <a:rPr sz="2000" dirty="0">
                <a:latin typeface="Calibri"/>
                <a:cs typeface="Calibri"/>
              </a:rPr>
              <a:t>the </a:t>
            </a:r>
            <a:r>
              <a:rPr sz="2000" spc="-10" dirty="0">
                <a:latin typeface="Calibri"/>
                <a:cs typeface="Calibri"/>
              </a:rPr>
              <a:t>following </a:t>
            </a:r>
            <a:r>
              <a:rPr sz="2000" dirty="0">
                <a:latin typeface="Calibri"/>
                <a:cs typeface="Calibri"/>
              </a:rPr>
              <a:t>combination </a:t>
            </a:r>
            <a:r>
              <a:rPr sz="2000" spc="-5" dirty="0">
                <a:latin typeface="Calibri"/>
                <a:cs typeface="Calibri"/>
              </a:rPr>
              <a:t>of</a:t>
            </a:r>
            <a:r>
              <a:rPr sz="2000" spc="15" dirty="0">
                <a:latin typeface="Calibri"/>
                <a:cs typeface="Calibri"/>
              </a:rPr>
              <a:t> </a:t>
            </a:r>
            <a:r>
              <a:rPr sz="2000" spc="-5" dirty="0">
                <a:latin typeface="Calibri"/>
                <a:cs typeface="Calibri"/>
              </a:rPr>
              <a:t>antibiotics:</a:t>
            </a:r>
            <a:endParaRPr sz="2000">
              <a:latin typeface="Calibri"/>
              <a:cs typeface="Calibri"/>
            </a:endParaRPr>
          </a:p>
          <a:p>
            <a:pPr>
              <a:lnSpc>
                <a:spcPct val="100000"/>
              </a:lnSpc>
              <a:spcBef>
                <a:spcPts val="50"/>
              </a:spcBef>
              <a:buChar char="•"/>
            </a:pPr>
            <a:endParaRPr sz="2050">
              <a:latin typeface="Times New Roman"/>
              <a:cs typeface="Times New Roman"/>
            </a:endParaRPr>
          </a:p>
          <a:p>
            <a:pPr marL="355600" indent="-342900">
              <a:lnSpc>
                <a:spcPct val="100000"/>
              </a:lnSpc>
              <a:buClr>
                <a:srgbClr val="000000"/>
              </a:buClr>
              <a:buFont typeface="Arial"/>
              <a:buChar char="•"/>
              <a:tabLst>
                <a:tab pos="354965" algn="l"/>
                <a:tab pos="355600" algn="l"/>
              </a:tabLst>
            </a:pPr>
            <a:r>
              <a:rPr sz="1800" u="heavy" spc="-20" dirty="0">
                <a:solidFill>
                  <a:srgbClr val="0000FF"/>
                </a:solidFill>
                <a:uFill>
                  <a:solidFill>
                    <a:srgbClr val="0000FF"/>
                  </a:solidFill>
                </a:uFill>
                <a:latin typeface="Calibri"/>
                <a:cs typeface="Calibri"/>
                <a:hlinkClick r:id="rId2"/>
              </a:rPr>
              <a:t>Vancomycin</a:t>
            </a:r>
            <a:r>
              <a:rPr sz="1800" spc="-20" dirty="0">
                <a:latin typeface="Calibri"/>
                <a:cs typeface="Calibri"/>
              </a:rPr>
              <a:t>:</a:t>
            </a:r>
            <a:endParaRPr sz="1800">
              <a:latin typeface="Calibri"/>
              <a:cs typeface="Calibri"/>
            </a:endParaRPr>
          </a:p>
          <a:p>
            <a:pPr marL="242570">
              <a:lnSpc>
                <a:spcPts val="1914"/>
              </a:lnSpc>
              <a:spcBef>
                <a:spcPts val="10"/>
              </a:spcBef>
            </a:pPr>
            <a:r>
              <a:rPr sz="1600" spc="-5" dirty="0">
                <a:latin typeface="Calibri"/>
                <a:cs typeface="Calibri"/>
              </a:rPr>
              <a:t>which is able </a:t>
            </a:r>
            <a:r>
              <a:rPr sz="1600" spc="-10" dirty="0">
                <a:latin typeface="Calibri"/>
                <a:cs typeface="Calibri"/>
              </a:rPr>
              <a:t>to </a:t>
            </a:r>
            <a:r>
              <a:rPr sz="1600" spc="-5" dirty="0">
                <a:latin typeface="Calibri"/>
                <a:cs typeface="Calibri"/>
              </a:rPr>
              <a:t>kill </a:t>
            </a:r>
            <a:r>
              <a:rPr sz="1600" spc="-10" dirty="0">
                <a:latin typeface="Calibri"/>
                <a:cs typeface="Calibri"/>
              </a:rPr>
              <a:t>most </a:t>
            </a:r>
            <a:r>
              <a:rPr sz="1600" b="1" spc="-10" dirty="0">
                <a:latin typeface="Calibri"/>
                <a:cs typeface="Calibri"/>
              </a:rPr>
              <a:t>Gram-positive</a:t>
            </a:r>
            <a:r>
              <a:rPr sz="1600" b="1" spc="15" dirty="0">
                <a:latin typeface="Calibri"/>
                <a:cs typeface="Calibri"/>
              </a:rPr>
              <a:t> </a:t>
            </a:r>
            <a:r>
              <a:rPr sz="1600" spc="-10" dirty="0">
                <a:latin typeface="Calibri"/>
                <a:cs typeface="Calibri"/>
              </a:rPr>
              <a:t>organisms.</a:t>
            </a:r>
            <a:endParaRPr sz="1600">
              <a:latin typeface="Calibri"/>
              <a:cs typeface="Calibri"/>
            </a:endParaRPr>
          </a:p>
          <a:p>
            <a:pPr marL="355600" indent="-342900">
              <a:lnSpc>
                <a:spcPts val="2155"/>
              </a:lnSpc>
              <a:buClr>
                <a:srgbClr val="000000"/>
              </a:buClr>
              <a:buFont typeface="Arial"/>
              <a:buChar char="•"/>
              <a:tabLst>
                <a:tab pos="354965" algn="l"/>
                <a:tab pos="355600" algn="l"/>
              </a:tabLst>
            </a:pPr>
            <a:r>
              <a:rPr sz="1800" u="heavy" spc="-10" dirty="0">
                <a:solidFill>
                  <a:srgbClr val="0000FF"/>
                </a:solidFill>
                <a:uFill>
                  <a:solidFill>
                    <a:srgbClr val="0000FF"/>
                  </a:solidFill>
                </a:uFill>
                <a:latin typeface="Calibri"/>
                <a:cs typeface="Calibri"/>
                <a:hlinkClick r:id="rId3"/>
              </a:rPr>
              <a:t>Colistin</a:t>
            </a:r>
            <a:r>
              <a:rPr sz="1800" spc="-10" dirty="0">
                <a:latin typeface="Calibri"/>
                <a:cs typeface="Calibri"/>
              </a:rPr>
              <a:t>,:</a:t>
            </a:r>
            <a:endParaRPr sz="1800">
              <a:latin typeface="Calibri"/>
              <a:cs typeface="Calibri"/>
            </a:endParaRPr>
          </a:p>
          <a:p>
            <a:pPr marL="274320">
              <a:lnSpc>
                <a:spcPct val="100000"/>
              </a:lnSpc>
              <a:spcBef>
                <a:spcPts val="204"/>
              </a:spcBef>
            </a:pPr>
            <a:r>
              <a:rPr sz="1600" spc="-5" dirty="0">
                <a:latin typeface="Calibri"/>
                <a:cs typeface="Calibri"/>
              </a:rPr>
              <a:t>which is added </a:t>
            </a:r>
            <a:r>
              <a:rPr sz="1600" spc="-10" dirty="0">
                <a:latin typeface="Calibri"/>
                <a:cs typeface="Calibri"/>
              </a:rPr>
              <a:t>to </a:t>
            </a:r>
            <a:r>
              <a:rPr sz="1600" spc="-5" dirty="0">
                <a:latin typeface="Calibri"/>
                <a:cs typeface="Calibri"/>
              </a:rPr>
              <a:t>kill </a:t>
            </a:r>
            <a:r>
              <a:rPr sz="1600" spc="-10" dirty="0">
                <a:latin typeface="Calibri"/>
                <a:cs typeface="Calibri"/>
              </a:rPr>
              <a:t>most </a:t>
            </a:r>
            <a:r>
              <a:rPr sz="1600" b="1" spc="-10" dirty="0">
                <a:latin typeface="Calibri"/>
                <a:cs typeface="Calibri"/>
              </a:rPr>
              <a:t>Gram-negative </a:t>
            </a:r>
            <a:r>
              <a:rPr sz="1600" spc="-10" dirty="0">
                <a:latin typeface="Calibri"/>
                <a:cs typeface="Calibri"/>
              </a:rPr>
              <a:t>organisms </a:t>
            </a:r>
            <a:r>
              <a:rPr sz="1600" spc="-20" dirty="0">
                <a:latin typeface="Calibri"/>
                <a:cs typeface="Calibri"/>
              </a:rPr>
              <a:t>except</a:t>
            </a:r>
            <a:r>
              <a:rPr sz="1600" spc="65" dirty="0">
                <a:latin typeface="Calibri"/>
                <a:cs typeface="Calibri"/>
              </a:rPr>
              <a:t> </a:t>
            </a:r>
            <a:r>
              <a:rPr sz="1600" i="1" spc="-5" dirty="0">
                <a:latin typeface="Calibri"/>
                <a:cs typeface="Calibri"/>
              </a:rPr>
              <a:t>Neisseria.</a:t>
            </a:r>
            <a:endParaRPr sz="1600">
              <a:latin typeface="Calibri"/>
              <a:cs typeface="Calibri"/>
            </a:endParaRPr>
          </a:p>
          <a:p>
            <a:pPr marL="355600" indent="-342900">
              <a:lnSpc>
                <a:spcPct val="100000"/>
              </a:lnSpc>
              <a:spcBef>
                <a:spcPts val="40"/>
              </a:spcBef>
              <a:buClr>
                <a:srgbClr val="000000"/>
              </a:buClr>
              <a:buFont typeface="Arial"/>
              <a:buChar char="•"/>
              <a:tabLst>
                <a:tab pos="354965" algn="l"/>
                <a:tab pos="355600" algn="l"/>
              </a:tabLst>
            </a:pPr>
            <a:r>
              <a:rPr sz="1800" u="heavy" spc="-15" dirty="0">
                <a:solidFill>
                  <a:srgbClr val="0000FF"/>
                </a:solidFill>
                <a:uFill>
                  <a:solidFill>
                    <a:srgbClr val="0000FF"/>
                  </a:solidFill>
                </a:uFill>
                <a:latin typeface="Calibri"/>
                <a:cs typeface="Calibri"/>
                <a:hlinkClick r:id="rId4"/>
              </a:rPr>
              <a:t>Nystatin</a:t>
            </a:r>
            <a:r>
              <a:rPr sz="1800" spc="-15" dirty="0">
                <a:latin typeface="Calibri"/>
                <a:cs typeface="Calibri"/>
              </a:rPr>
              <a:t>,:</a:t>
            </a:r>
            <a:endParaRPr sz="1800">
              <a:latin typeface="Calibri"/>
              <a:cs typeface="Calibri"/>
            </a:endParaRPr>
          </a:p>
          <a:p>
            <a:pPr marL="274320">
              <a:lnSpc>
                <a:spcPct val="100000"/>
              </a:lnSpc>
              <a:spcBef>
                <a:spcPts val="200"/>
              </a:spcBef>
            </a:pPr>
            <a:r>
              <a:rPr sz="1600" spc="-5" dirty="0">
                <a:latin typeface="Calibri"/>
                <a:cs typeface="Calibri"/>
              </a:rPr>
              <a:t>which </a:t>
            </a:r>
            <a:r>
              <a:rPr sz="1600" spc="-10" dirty="0">
                <a:latin typeface="Calibri"/>
                <a:cs typeface="Calibri"/>
              </a:rPr>
              <a:t>can </a:t>
            </a:r>
            <a:r>
              <a:rPr sz="1600" spc="-5" dirty="0">
                <a:latin typeface="Calibri"/>
                <a:cs typeface="Calibri"/>
              </a:rPr>
              <a:t>kill </a:t>
            </a:r>
            <a:r>
              <a:rPr sz="1600" spc="-10" dirty="0">
                <a:latin typeface="Calibri"/>
                <a:cs typeface="Calibri"/>
              </a:rPr>
              <a:t>most</a:t>
            </a:r>
            <a:r>
              <a:rPr sz="1600" spc="5" dirty="0">
                <a:latin typeface="Calibri"/>
                <a:cs typeface="Calibri"/>
              </a:rPr>
              <a:t> </a:t>
            </a:r>
            <a:r>
              <a:rPr sz="1600" b="1" spc="-10" dirty="0">
                <a:latin typeface="Calibri"/>
                <a:cs typeface="Calibri"/>
              </a:rPr>
              <a:t>fungi</a:t>
            </a:r>
            <a:endParaRPr sz="1600">
              <a:latin typeface="Calibri"/>
              <a:cs typeface="Calibri"/>
            </a:endParaRPr>
          </a:p>
          <a:p>
            <a:pPr marL="355600" indent="-342900">
              <a:lnSpc>
                <a:spcPct val="100000"/>
              </a:lnSpc>
              <a:spcBef>
                <a:spcPts val="40"/>
              </a:spcBef>
              <a:buClr>
                <a:srgbClr val="000000"/>
              </a:buClr>
              <a:buFont typeface="Arial"/>
              <a:buChar char="•"/>
              <a:tabLst>
                <a:tab pos="354965" algn="l"/>
                <a:tab pos="355600" algn="l"/>
              </a:tabLst>
            </a:pPr>
            <a:r>
              <a:rPr sz="1800" u="heavy" spc="-15" dirty="0">
                <a:solidFill>
                  <a:srgbClr val="0000FF"/>
                </a:solidFill>
                <a:uFill>
                  <a:solidFill>
                    <a:srgbClr val="0000FF"/>
                  </a:solidFill>
                </a:uFill>
                <a:latin typeface="Calibri"/>
                <a:cs typeface="Calibri"/>
                <a:hlinkClick r:id="rId5"/>
              </a:rPr>
              <a:t>Trimethoprim</a:t>
            </a:r>
            <a:r>
              <a:rPr sz="1800" spc="-15" dirty="0">
                <a:latin typeface="Calibri"/>
                <a:cs typeface="Calibri"/>
              </a:rPr>
              <a:t>:</a:t>
            </a:r>
            <a:endParaRPr sz="1800">
              <a:latin typeface="Calibri"/>
              <a:cs typeface="Calibri"/>
            </a:endParaRPr>
          </a:p>
          <a:p>
            <a:pPr marL="220979">
              <a:lnSpc>
                <a:spcPct val="100000"/>
              </a:lnSpc>
              <a:spcBef>
                <a:spcPts val="200"/>
              </a:spcBef>
            </a:pPr>
            <a:r>
              <a:rPr sz="1600" spc="-5" dirty="0">
                <a:latin typeface="Calibri"/>
                <a:cs typeface="Calibri"/>
              </a:rPr>
              <a:t>which inhibits </a:t>
            </a:r>
            <a:r>
              <a:rPr sz="1600" spc="-10" dirty="0">
                <a:latin typeface="Calibri"/>
                <a:cs typeface="Calibri"/>
              </a:rPr>
              <a:t>Gram-negative organisms, </a:t>
            </a:r>
            <a:r>
              <a:rPr sz="1600" spc="-5" dirty="0">
                <a:latin typeface="Calibri"/>
                <a:cs typeface="Calibri"/>
              </a:rPr>
              <a:t>especially </a:t>
            </a:r>
            <a:r>
              <a:rPr sz="1600" spc="-10" dirty="0">
                <a:latin typeface="Calibri"/>
                <a:cs typeface="Calibri"/>
              </a:rPr>
              <a:t>swarming</a:t>
            </a:r>
            <a:r>
              <a:rPr sz="1600" spc="5" dirty="0">
                <a:latin typeface="Calibri"/>
                <a:cs typeface="Calibri"/>
              </a:rPr>
              <a:t> </a:t>
            </a:r>
            <a:r>
              <a:rPr sz="1600" b="1" i="1" spc="-10" dirty="0">
                <a:latin typeface="Calibri"/>
                <a:cs typeface="Calibri"/>
              </a:rPr>
              <a:t>Proteus.</a:t>
            </a:r>
            <a:endParaRPr sz="1600">
              <a:latin typeface="Calibri"/>
              <a:cs typeface="Calibri"/>
            </a:endParaRPr>
          </a:p>
        </p:txBody>
      </p:sp>
      <p:sp>
        <p:nvSpPr>
          <p:cNvPr id="4" name="object 4"/>
          <p:cNvSpPr/>
          <p:nvPr/>
        </p:nvSpPr>
        <p:spPr>
          <a:xfrm>
            <a:off x="6440423" y="5257798"/>
            <a:ext cx="2627376" cy="154076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6492" y="1659077"/>
            <a:ext cx="3190240" cy="452120"/>
          </a:xfrm>
          <a:prstGeom prst="rect">
            <a:avLst/>
          </a:prstGeom>
        </p:spPr>
        <p:txBody>
          <a:bodyPr vert="horz" wrap="square" lIns="0" tIns="12065" rIns="0" bIns="0" rtlCol="0">
            <a:spAutoFit/>
          </a:bodyPr>
          <a:lstStyle/>
          <a:p>
            <a:pPr marL="12700">
              <a:lnSpc>
                <a:spcPct val="100000"/>
              </a:lnSpc>
              <a:spcBef>
                <a:spcPts val="95"/>
              </a:spcBef>
            </a:pPr>
            <a:r>
              <a:rPr sz="2800" u="none" spc="-15" dirty="0"/>
              <a:t>Eosin methylene</a:t>
            </a:r>
            <a:r>
              <a:rPr sz="2800" u="none" spc="-20" dirty="0"/>
              <a:t> </a:t>
            </a:r>
            <a:r>
              <a:rPr sz="2800" u="none" spc="-5" dirty="0"/>
              <a:t>blue</a:t>
            </a:r>
            <a:endParaRPr sz="2800"/>
          </a:p>
        </p:txBody>
      </p:sp>
      <p:sp>
        <p:nvSpPr>
          <p:cNvPr id="3" name="object 3"/>
          <p:cNvSpPr txBox="1"/>
          <p:nvPr/>
        </p:nvSpPr>
        <p:spPr>
          <a:xfrm>
            <a:off x="535940" y="2101723"/>
            <a:ext cx="7844155" cy="1269365"/>
          </a:xfrm>
          <a:prstGeom prst="rect">
            <a:avLst/>
          </a:prstGeom>
        </p:spPr>
        <p:txBody>
          <a:bodyPr vert="horz" wrap="square" lIns="0" tIns="85725" rIns="0" bIns="0" rtlCol="0">
            <a:spAutoFit/>
          </a:bodyPr>
          <a:lstStyle/>
          <a:p>
            <a:pPr marL="560070" indent="-548005">
              <a:lnSpc>
                <a:spcPct val="100000"/>
              </a:lnSpc>
              <a:spcBef>
                <a:spcPts val="675"/>
              </a:spcBef>
              <a:buFont typeface="Arial"/>
              <a:buChar char="•"/>
              <a:tabLst>
                <a:tab pos="559435" algn="l"/>
                <a:tab pos="560705" algn="l"/>
              </a:tabLst>
            </a:pPr>
            <a:r>
              <a:rPr sz="2400" spc="-5" dirty="0">
                <a:latin typeface="Calibri"/>
                <a:cs typeface="Calibri"/>
              </a:rPr>
              <a:t>selective </a:t>
            </a:r>
            <a:r>
              <a:rPr sz="2400" spc="-20" dirty="0">
                <a:latin typeface="Calibri"/>
                <a:cs typeface="Calibri"/>
              </a:rPr>
              <a:t>for </a:t>
            </a:r>
            <a:r>
              <a:rPr sz="2400" spc="-15" dirty="0">
                <a:latin typeface="Calibri"/>
                <a:cs typeface="Calibri"/>
              </a:rPr>
              <a:t>gram negative</a:t>
            </a:r>
            <a:r>
              <a:rPr sz="2400" dirty="0">
                <a:latin typeface="Calibri"/>
                <a:cs typeface="Calibri"/>
              </a:rPr>
              <a:t> </a:t>
            </a:r>
            <a:r>
              <a:rPr sz="2400" spc="-5" dirty="0">
                <a:latin typeface="Calibri"/>
                <a:cs typeface="Calibri"/>
              </a:rPr>
              <a:t>bacteria</a:t>
            </a:r>
            <a:endParaRPr sz="2400">
              <a:latin typeface="Calibri"/>
              <a:cs typeface="Calibri"/>
            </a:endParaRPr>
          </a:p>
          <a:p>
            <a:pPr marL="355600" marR="5080" indent="-342900">
              <a:lnSpc>
                <a:spcPct val="100000"/>
              </a:lnSpc>
              <a:spcBef>
                <a:spcPts val="575"/>
              </a:spcBef>
              <a:buFont typeface="Arial"/>
              <a:buChar char="•"/>
              <a:tabLst>
                <a:tab pos="354965" algn="l"/>
                <a:tab pos="355600" algn="l"/>
              </a:tabLst>
            </a:pPr>
            <a:r>
              <a:rPr sz="2400" spc="-5" dirty="0">
                <a:latin typeface="Calibri"/>
                <a:cs typeface="Calibri"/>
              </a:rPr>
              <a:t>The </a:t>
            </a:r>
            <a:r>
              <a:rPr sz="2400" spc="-10" dirty="0">
                <a:latin typeface="Calibri"/>
                <a:cs typeface="Calibri"/>
              </a:rPr>
              <a:t>dye methylene </a:t>
            </a:r>
            <a:r>
              <a:rPr sz="2400" spc="-5" dirty="0">
                <a:latin typeface="Calibri"/>
                <a:cs typeface="Calibri"/>
              </a:rPr>
              <a:t>blue </a:t>
            </a:r>
            <a:r>
              <a:rPr sz="2400" dirty="0">
                <a:latin typeface="Calibri"/>
                <a:cs typeface="Calibri"/>
              </a:rPr>
              <a:t>in the </a:t>
            </a:r>
            <a:r>
              <a:rPr sz="2400" spc="-5" dirty="0">
                <a:latin typeface="Calibri"/>
                <a:cs typeface="Calibri"/>
              </a:rPr>
              <a:t>medium </a:t>
            </a:r>
            <a:r>
              <a:rPr sz="2400" dirty="0">
                <a:latin typeface="Calibri"/>
                <a:cs typeface="Calibri"/>
              </a:rPr>
              <a:t>inhibit the </a:t>
            </a:r>
            <a:r>
              <a:rPr sz="2400" spc="-10" dirty="0">
                <a:latin typeface="Calibri"/>
                <a:cs typeface="Calibri"/>
              </a:rPr>
              <a:t>growth </a:t>
            </a:r>
            <a:r>
              <a:rPr sz="2400" spc="-5" dirty="0">
                <a:latin typeface="Calibri"/>
                <a:cs typeface="Calibri"/>
              </a:rPr>
              <a:t>of  </a:t>
            </a:r>
            <a:r>
              <a:rPr sz="2400" spc="-15" dirty="0">
                <a:latin typeface="Calibri"/>
                <a:cs typeface="Calibri"/>
              </a:rPr>
              <a:t>gram </a:t>
            </a:r>
            <a:r>
              <a:rPr sz="2400" spc="-10" dirty="0">
                <a:latin typeface="Calibri"/>
                <a:cs typeface="Calibri"/>
              </a:rPr>
              <a:t>positive</a:t>
            </a:r>
            <a:r>
              <a:rPr sz="2400" spc="5" dirty="0">
                <a:latin typeface="Calibri"/>
                <a:cs typeface="Calibri"/>
              </a:rPr>
              <a:t> </a:t>
            </a:r>
            <a:r>
              <a:rPr sz="2400" spc="-5" dirty="0">
                <a:latin typeface="Calibri"/>
                <a:cs typeface="Calibri"/>
              </a:rPr>
              <a:t>bacteria.</a:t>
            </a:r>
            <a:endParaRPr sz="2400">
              <a:latin typeface="Calibri"/>
              <a:cs typeface="Calibri"/>
            </a:endParaRPr>
          </a:p>
        </p:txBody>
      </p:sp>
      <p:sp>
        <p:nvSpPr>
          <p:cNvPr id="4" name="object 4"/>
          <p:cNvSpPr/>
          <p:nvPr/>
        </p:nvSpPr>
        <p:spPr>
          <a:xfrm>
            <a:off x="2514722" y="3963243"/>
            <a:ext cx="4003721" cy="23613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7483" y="1610309"/>
            <a:ext cx="2975610" cy="452120"/>
          </a:xfrm>
          <a:prstGeom prst="rect">
            <a:avLst/>
          </a:prstGeom>
        </p:spPr>
        <p:txBody>
          <a:bodyPr vert="horz" wrap="square" lIns="0" tIns="12065" rIns="0" bIns="0" rtlCol="0">
            <a:spAutoFit/>
          </a:bodyPr>
          <a:lstStyle/>
          <a:p>
            <a:pPr marL="12700">
              <a:lnSpc>
                <a:spcPct val="100000"/>
              </a:lnSpc>
              <a:spcBef>
                <a:spcPts val="95"/>
              </a:spcBef>
            </a:pPr>
            <a:r>
              <a:rPr sz="2800" u="none" spc="-10" dirty="0"/>
              <a:t>Campylobacter</a:t>
            </a:r>
            <a:r>
              <a:rPr sz="2800" u="none" spc="-25" dirty="0"/>
              <a:t> </a:t>
            </a:r>
            <a:r>
              <a:rPr sz="2800" u="none" spc="-15" dirty="0"/>
              <a:t>agar</a:t>
            </a:r>
            <a:endParaRPr sz="2800"/>
          </a:p>
        </p:txBody>
      </p:sp>
      <p:sp>
        <p:nvSpPr>
          <p:cNvPr id="3" name="object 3"/>
          <p:cNvSpPr txBox="1"/>
          <p:nvPr/>
        </p:nvSpPr>
        <p:spPr>
          <a:xfrm>
            <a:off x="535940" y="2113915"/>
            <a:ext cx="7421880" cy="156210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dirty="0">
                <a:latin typeface="Calibri"/>
                <a:cs typeface="Calibri"/>
              </a:rPr>
              <a:t>Is </a:t>
            </a:r>
            <a:r>
              <a:rPr sz="2400" spc="-5" dirty="0">
                <a:latin typeface="Calibri"/>
                <a:cs typeface="Calibri"/>
              </a:rPr>
              <a:t>used </a:t>
            </a:r>
            <a:r>
              <a:rPr sz="2400" spc="-20" dirty="0">
                <a:latin typeface="Calibri"/>
                <a:cs typeface="Calibri"/>
              </a:rPr>
              <a:t>for </a:t>
            </a:r>
            <a:r>
              <a:rPr sz="2400" spc="-5" dirty="0">
                <a:latin typeface="Calibri"/>
                <a:cs typeface="Calibri"/>
              </a:rPr>
              <a:t>isolation of </a:t>
            </a:r>
            <a:r>
              <a:rPr sz="2400" i="1" spc="-10" dirty="0">
                <a:latin typeface="Calibri"/>
                <a:cs typeface="Calibri"/>
              </a:rPr>
              <a:t>Campylobacter </a:t>
            </a:r>
            <a:r>
              <a:rPr sz="2400" i="1" spc="-5" dirty="0">
                <a:latin typeface="Calibri"/>
                <a:cs typeface="Calibri"/>
              </a:rPr>
              <a:t>jejuni </a:t>
            </a:r>
            <a:r>
              <a:rPr sz="2400" spc="-15" dirty="0">
                <a:latin typeface="Calibri"/>
                <a:cs typeface="Calibri"/>
              </a:rPr>
              <a:t>from </a:t>
            </a:r>
            <a:r>
              <a:rPr sz="2400" spc="-20" dirty="0">
                <a:latin typeface="Calibri"/>
                <a:cs typeface="Calibri"/>
              </a:rPr>
              <a:t>fecal </a:t>
            </a:r>
            <a:r>
              <a:rPr sz="2400" spc="-5" dirty="0">
                <a:latin typeface="Calibri"/>
                <a:cs typeface="Calibri"/>
              </a:rPr>
              <a:t>or  </a:t>
            </a:r>
            <a:r>
              <a:rPr sz="2400" spc="-10" dirty="0">
                <a:latin typeface="Calibri"/>
                <a:cs typeface="Calibri"/>
              </a:rPr>
              <a:t>rectal</a:t>
            </a:r>
            <a:r>
              <a:rPr sz="2400" spc="-25" dirty="0">
                <a:latin typeface="Calibri"/>
                <a:cs typeface="Calibri"/>
              </a:rPr>
              <a:t> </a:t>
            </a:r>
            <a:r>
              <a:rPr sz="2400" spc="-10" dirty="0">
                <a:latin typeface="Calibri"/>
                <a:cs typeface="Calibri"/>
              </a:rPr>
              <a:t>swab.</a:t>
            </a:r>
            <a:endParaRPr sz="2400">
              <a:latin typeface="Calibri"/>
              <a:cs typeface="Calibri"/>
            </a:endParaRPr>
          </a:p>
          <a:p>
            <a:pPr marL="355600" indent="-342900">
              <a:lnSpc>
                <a:spcPct val="100000"/>
              </a:lnSpc>
              <a:spcBef>
                <a:spcPts val="575"/>
              </a:spcBef>
              <a:buFont typeface="Arial"/>
              <a:buChar char="•"/>
              <a:tabLst>
                <a:tab pos="354965" algn="l"/>
                <a:tab pos="355600" algn="l"/>
              </a:tabLst>
            </a:pPr>
            <a:r>
              <a:rPr sz="2400" spc="-10" dirty="0">
                <a:latin typeface="Calibri"/>
                <a:cs typeface="Calibri"/>
              </a:rPr>
              <a:t>Contain </a:t>
            </a:r>
            <a:r>
              <a:rPr sz="2400" spc="-5" dirty="0">
                <a:latin typeface="Calibri"/>
                <a:cs typeface="Calibri"/>
              </a:rPr>
              <a:t>Bacteriological </a:t>
            </a:r>
            <a:r>
              <a:rPr sz="2400" b="1" spc="-10" dirty="0">
                <a:latin typeface="Calibri"/>
                <a:cs typeface="Calibri"/>
              </a:rPr>
              <a:t>charcoal </a:t>
            </a:r>
            <a:r>
              <a:rPr sz="2400" dirty="0">
                <a:latin typeface="Calibri"/>
                <a:cs typeface="Calibri"/>
              </a:rPr>
              <a:t>, </a:t>
            </a:r>
            <a:r>
              <a:rPr sz="2400" b="1" spc="-10" dirty="0">
                <a:latin typeface="Calibri"/>
                <a:cs typeface="Calibri"/>
              </a:rPr>
              <a:t>Cefoperazone</a:t>
            </a:r>
            <a:r>
              <a:rPr sz="2400" b="1" spc="-160" dirty="0">
                <a:latin typeface="Calibri"/>
                <a:cs typeface="Calibri"/>
              </a:rPr>
              <a:t> </a:t>
            </a:r>
            <a:r>
              <a:rPr sz="2400" dirty="0">
                <a:latin typeface="Calibri"/>
                <a:cs typeface="Calibri"/>
              </a:rPr>
              <a:t>and</a:t>
            </a:r>
            <a:endParaRPr sz="2400">
              <a:latin typeface="Calibri"/>
              <a:cs typeface="Calibri"/>
            </a:endParaRPr>
          </a:p>
          <a:p>
            <a:pPr marL="355600">
              <a:lnSpc>
                <a:spcPct val="100000"/>
              </a:lnSpc>
            </a:pPr>
            <a:r>
              <a:rPr sz="2400" b="1" spc="-5" dirty="0">
                <a:latin typeface="Calibri"/>
                <a:cs typeface="Calibri"/>
              </a:rPr>
              <a:t>Amphotericin</a:t>
            </a:r>
            <a:r>
              <a:rPr sz="2400" b="1" spc="-45" dirty="0">
                <a:latin typeface="Calibri"/>
                <a:cs typeface="Calibri"/>
              </a:rPr>
              <a:t> </a:t>
            </a:r>
            <a:r>
              <a:rPr sz="2400" b="1" spc="-5" dirty="0">
                <a:latin typeface="Calibri"/>
                <a:cs typeface="Calibri"/>
              </a:rPr>
              <a:t>B</a:t>
            </a:r>
            <a:r>
              <a:rPr sz="2400" spc="-5" dirty="0">
                <a:latin typeface="Calibri"/>
                <a:cs typeface="Calibri"/>
              </a:rPr>
              <a:t>.</a:t>
            </a:r>
            <a:endParaRPr sz="2400">
              <a:latin typeface="Calibri"/>
              <a:cs typeface="Calibri"/>
            </a:endParaRPr>
          </a:p>
        </p:txBody>
      </p:sp>
      <p:sp>
        <p:nvSpPr>
          <p:cNvPr id="4" name="object 4"/>
          <p:cNvSpPr/>
          <p:nvPr/>
        </p:nvSpPr>
        <p:spPr>
          <a:xfrm>
            <a:off x="4800600" y="3962400"/>
            <a:ext cx="3899915" cy="26228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9745" y="1025397"/>
            <a:ext cx="5600065" cy="696595"/>
          </a:xfrm>
          <a:prstGeom prst="rect">
            <a:avLst/>
          </a:prstGeom>
        </p:spPr>
        <p:txBody>
          <a:bodyPr vert="horz" wrap="square" lIns="0" tIns="13335" rIns="0" bIns="0" rtlCol="0">
            <a:spAutoFit/>
          </a:bodyPr>
          <a:lstStyle/>
          <a:p>
            <a:pPr marL="12700">
              <a:lnSpc>
                <a:spcPct val="100000"/>
              </a:lnSpc>
              <a:spcBef>
                <a:spcPts val="105"/>
              </a:spcBef>
            </a:pPr>
            <a:r>
              <a:rPr sz="4400" u="none" spc="-15" dirty="0"/>
              <a:t>What </a:t>
            </a:r>
            <a:r>
              <a:rPr sz="4400" u="none" dirty="0"/>
              <a:t>is </a:t>
            </a:r>
            <a:r>
              <a:rPr sz="4400" u="none" spc="-15" dirty="0"/>
              <a:t>culture</a:t>
            </a:r>
            <a:r>
              <a:rPr sz="4400" u="none" spc="-45" dirty="0"/>
              <a:t> </a:t>
            </a:r>
            <a:r>
              <a:rPr sz="4400" u="none" spc="-5" dirty="0"/>
              <a:t>medium</a:t>
            </a:r>
            <a:endParaRPr sz="4400"/>
          </a:p>
        </p:txBody>
      </p:sp>
      <p:sp>
        <p:nvSpPr>
          <p:cNvPr id="3" name="object 3"/>
          <p:cNvSpPr txBox="1"/>
          <p:nvPr/>
        </p:nvSpPr>
        <p:spPr>
          <a:xfrm>
            <a:off x="535940" y="2726563"/>
            <a:ext cx="7770495" cy="1489710"/>
          </a:xfrm>
          <a:prstGeom prst="rect">
            <a:avLst/>
          </a:prstGeom>
        </p:spPr>
        <p:txBody>
          <a:bodyPr vert="horz" wrap="square" lIns="0" tIns="13335" rIns="0" bIns="0" rtlCol="0">
            <a:spAutoFit/>
          </a:bodyPr>
          <a:lstStyle/>
          <a:p>
            <a:pPr marL="355600" marR="5080" indent="-342900" algn="just">
              <a:lnSpc>
                <a:spcPct val="100000"/>
              </a:lnSpc>
              <a:spcBef>
                <a:spcPts val="105"/>
              </a:spcBef>
              <a:buFont typeface="Arial"/>
              <a:buChar char="•"/>
              <a:tabLst>
                <a:tab pos="355600" algn="l"/>
              </a:tabLst>
            </a:pPr>
            <a:r>
              <a:rPr sz="3200" spc="-5" dirty="0">
                <a:latin typeface="Calibri"/>
                <a:cs typeface="Calibri"/>
              </a:rPr>
              <a:t>The </a:t>
            </a:r>
            <a:r>
              <a:rPr sz="3200" spc="-20" dirty="0">
                <a:latin typeface="Calibri"/>
                <a:cs typeface="Calibri"/>
              </a:rPr>
              <a:t>food </a:t>
            </a:r>
            <a:r>
              <a:rPr sz="3200" spc="-10" dirty="0">
                <a:latin typeface="Calibri"/>
                <a:cs typeface="Calibri"/>
              </a:rPr>
              <a:t>material </a:t>
            </a:r>
            <a:r>
              <a:rPr sz="3200" spc="-5" dirty="0">
                <a:latin typeface="Calibri"/>
                <a:cs typeface="Calibri"/>
              </a:rPr>
              <a:t>or </a:t>
            </a:r>
            <a:r>
              <a:rPr sz="3200" spc="-10" dirty="0">
                <a:latin typeface="Calibri"/>
                <a:cs typeface="Calibri"/>
              </a:rPr>
              <a:t>substances required </a:t>
            </a:r>
            <a:r>
              <a:rPr sz="3200" spc="-30" dirty="0">
                <a:latin typeface="Calibri"/>
                <a:cs typeface="Calibri"/>
              </a:rPr>
              <a:t>for  </a:t>
            </a:r>
            <a:r>
              <a:rPr sz="3200" spc="-10" dirty="0">
                <a:latin typeface="Calibri"/>
                <a:cs typeface="Calibri"/>
              </a:rPr>
              <a:t>growing microorganisms </a:t>
            </a:r>
            <a:r>
              <a:rPr sz="3200" dirty="0">
                <a:latin typeface="Calibri"/>
                <a:cs typeface="Calibri"/>
              </a:rPr>
              <a:t>in </a:t>
            </a:r>
            <a:r>
              <a:rPr sz="3200" spc="-10" dirty="0">
                <a:latin typeface="Calibri"/>
                <a:cs typeface="Calibri"/>
              </a:rPr>
              <a:t>vitro </a:t>
            </a:r>
            <a:r>
              <a:rPr sz="3200" spc="-5" dirty="0">
                <a:latin typeface="Calibri"/>
                <a:cs typeface="Calibri"/>
              </a:rPr>
              <a:t>(outside </a:t>
            </a:r>
            <a:r>
              <a:rPr sz="3200" dirty="0">
                <a:latin typeface="Calibri"/>
                <a:cs typeface="Calibri"/>
              </a:rPr>
              <a:t>the  </a:t>
            </a:r>
            <a:r>
              <a:rPr sz="3200" spc="-5" dirty="0">
                <a:latin typeface="Calibri"/>
                <a:cs typeface="Calibri"/>
              </a:rPr>
              <a:t>body) </a:t>
            </a:r>
            <a:r>
              <a:rPr sz="3200" dirty="0">
                <a:latin typeface="Calibri"/>
                <a:cs typeface="Calibri"/>
              </a:rPr>
              <a:t>is </a:t>
            </a:r>
            <a:r>
              <a:rPr sz="3200" spc="-5" dirty="0">
                <a:latin typeface="Calibri"/>
                <a:cs typeface="Calibri"/>
              </a:rPr>
              <a:t>called </a:t>
            </a:r>
            <a:r>
              <a:rPr sz="3200" b="1" spc="-10" dirty="0">
                <a:solidFill>
                  <a:srgbClr val="4F81BC"/>
                </a:solidFill>
                <a:latin typeface="Calibri"/>
                <a:cs typeface="Calibri"/>
              </a:rPr>
              <a:t>culture</a:t>
            </a:r>
            <a:r>
              <a:rPr sz="3200" b="1" spc="-20" dirty="0">
                <a:solidFill>
                  <a:srgbClr val="4F81BC"/>
                </a:solidFill>
                <a:latin typeface="Calibri"/>
                <a:cs typeface="Calibri"/>
              </a:rPr>
              <a:t> </a:t>
            </a:r>
            <a:r>
              <a:rPr sz="3200" b="1" spc="-5" dirty="0">
                <a:solidFill>
                  <a:srgbClr val="4F81BC"/>
                </a:solidFill>
                <a:latin typeface="Calibri"/>
                <a:cs typeface="Calibri"/>
              </a:rPr>
              <a:t>medium</a:t>
            </a:r>
            <a:r>
              <a:rPr sz="3200" spc="-5" dirty="0">
                <a:latin typeface="Calibri"/>
                <a:cs typeface="Calibri"/>
              </a:rPr>
              <a:t>.</a:t>
            </a:r>
            <a:endParaRPr sz="32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1783" y="1659077"/>
            <a:ext cx="4287520" cy="452120"/>
          </a:xfrm>
          <a:prstGeom prst="rect">
            <a:avLst/>
          </a:prstGeom>
        </p:spPr>
        <p:txBody>
          <a:bodyPr vert="horz" wrap="square" lIns="0" tIns="12065" rIns="0" bIns="0" rtlCol="0">
            <a:spAutoFit/>
          </a:bodyPr>
          <a:lstStyle/>
          <a:p>
            <a:pPr marL="12700">
              <a:lnSpc>
                <a:spcPct val="100000"/>
              </a:lnSpc>
              <a:spcBef>
                <a:spcPts val="95"/>
              </a:spcBef>
            </a:pPr>
            <a:r>
              <a:rPr sz="2800" u="none" spc="-15" dirty="0"/>
              <a:t>Lowenstein </a:t>
            </a:r>
            <a:r>
              <a:rPr sz="2800" u="none" spc="-5" dirty="0"/>
              <a:t>–Jenson</a:t>
            </a:r>
            <a:r>
              <a:rPr sz="2800" u="none" dirty="0"/>
              <a:t> </a:t>
            </a:r>
            <a:r>
              <a:rPr sz="2800" u="none" spc="-10" dirty="0"/>
              <a:t>medium</a:t>
            </a:r>
            <a:endParaRPr sz="2800"/>
          </a:p>
        </p:txBody>
      </p:sp>
      <p:sp>
        <p:nvSpPr>
          <p:cNvPr id="3" name="object 3"/>
          <p:cNvSpPr txBox="1"/>
          <p:nvPr/>
        </p:nvSpPr>
        <p:spPr>
          <a:xfrm>
            <a:off x="535940" y="2269363"/>
            <a:ext cx="4805680" cy="3150235"/>
          </a:xfrm>
          <a:prstGeom prst="rect">
            <a:avLst/>
          </a:prstGeom>
        </p:spPr>
        <p:txBody>
          <a:bodyPr vert="horz" wrap="square" lIns="0" tIns="38100" rIns="0" bIns="0" rtlCol="0">
            <a:spAutoFit/>
          </a:bodyPr>
          <a:lstStyle/>
          <a:p>
            <a:pPr marL="447040" indent="-434975">
              <a:lnSpc>
                <a:spcPct val="100000"/>
              </a:lnSpc>
              <a:spcBef>
                <a:spcPts val="300"/>
              </a:spcBef>
              <a:buSzPct val="133333"/>
              <a:buFont typeface="Arial"/>
              <a:buChar char="•"/>
              <a:tabLst>
                <a:tab pos="447040" algn="l"/>
                <a:tab pos="447675" algn="l"/>
              </a:tabLst>
            </a:pPr>
            <a:r>
              <a:rPr sz="2400" dirty="0">
                <a:latin typeface="Calibri"/>
                <a:cs typeface="Calibri"/>
              </a:rPr>
              <a:t>is </a:t>
            </a:r>
            <a:r>
              <a:rPr sz="2400" spc="-5" dirty="0">
                <a:latin typeface="Calibri"/>
                <a:cs typeface="Calibri"/>
              </a:rPr>
              <a:t>solid </a:t>
            </a:r>
            <a:r>
              <a:rPr sz="2400" dirty="0">
                <a:latin typeface="Calibri"/>
                <a:cs typeface="Calibri"/>
              </a:rPr>
              <a:t>medium </a:t>
            </a:r>
            <a:r>
              <a:rPr sz="2400" spc="-5" dirty="0">
                <a:latin typeface="Calibri"/>
                <a:cs typeface="Calibri"/>
              </a:rPr>
              <a:t>used</a:t>
            </a:r>
            <a:r>
              <a:rPr sz="2400" spc="-40" dirty="0">
                <a:latin typeface="Calibri"/>
                <a:cs typeface="Calibri"/>
              </a:rPr>
              <a:t> </a:t>
            </a:r>
            <a:r>
              <a:rPr sz="2400" spc="-20" dirty="0">
                <a:latin typeface="Calibri"/>
                <a:cs typeface="Calibri"/>
              </a:rPr>
              <a:t>for</a:t>
            </a:r>
            <a:endParaRPr sz="2400">
              <a:latin typeface="Calibri"/>
              <a:cs typeface="Calibri"/>
            </a:endParaRPr>
          </a:p>
          <a:p>
            <a:pPr marL="355600">
              <a:lnSpc>
                <a:spcPct val="100000"/>
              </a:lnSpc>
              <a:spcBef>
                <a:spcPts val="204"/>
              </a:spcBef>
            </a:pPr>
            <a:r>
              <a:rPr sz="2400" i="1" spc="-5" dirty="0">
                <a:latin typeface="Calibri"/>
                <a:cs typeface="Calibri"/>
              </a:rPr>
              <a:t>Mycobacterium</a:t>
            </a:r>
            <a:r>
              <a:rPr sz="2400" i="1" dirty="0">
                <a:latin typeface="Calibri"/>
                <a:cs typeface="Calibri"/>
              </a:rPr>
              <a:t> tuberculosis.</a:t>
            </a:r>
            <a:endParaRPr sz="2400">
              <a:latin typeface="Calibri"/>
              <a:cs typeface="Calibri"/>
            </a:endParaRPr>
          </a:p>
          <a:p>
            <a:pPr>
              <a:lnSpc>
                <a:spcPct val="100000"/>
              </a:lnSpc>
              <a:spcBef>
                <a:spcPts val="10"/>
              </a:spcBef>
            </a:pPr>
            <a:endParaRPr sz="3500">
              <a:latin typeface="Times New Roman"/>
              <a:cs typeface="Times New Roman"/>
            </a:endParaRPr>
          </a:p>
          <a:p>
            <a:pPr marL="355600" marR="5080" indent="-342900">
              <a:lnSpc>
                <a:spcPct val="100000"/>
              </a:lnSpc>
              <a:buFont typeface="Arial"/>
              <a:buChar char="•"/>
              <a:tabLst>
                <a:tab pos="354965" algn="l"/>
                <a:tab pos="355600" algn="l"/>
                <a:tab pos="2526030" algn="l"/>
              </a:tabLst>
            </a:pPr>
            <a:r>
              <a:rPr sz="2400" spc="-15" dirty="0">
                <a:latin typeface="Calibri"/>
                <a:cs typeface="Calibri"/>
              </a:rPr>
              <a:t>contain </a:t>
            </a:r>
            <a:r>
              <a:rPr sz="2400" b="1" spc="-5" dirty="0">
                <a:latin typeface="Calibri"/>
                <a:cs typeface="Calibri"/>
              </a:rPr>
              <a:t>penicillin</a:t>
            </a:r>
            <a:r>
              <a:rPr sz="2400" spc="-5" dirty="0">
                <a:latin typeface="Calibri"/>
                <a:cs typeface="Calibri"/>
              </a:rPr>
              <a:t>, </a:t>
            </a:r>
            <a:r>
              <a:rPr sz="2400" b="1" spc="-5" dirty="0">
                <a:latin typeface="Calibri"/>
                <a:cs typeface="Calibri"/>
              </a:rPr>
              <a:t>nalidixic </a:t>
            </a:r>
            <a:r>
              <a:rPr sz="2400" b="1" dirty="0">
                <a:latin typeface="Calibri"/>
                <a:cs typeface="Calibri"/>
              </a:rPr>
              <a:t>acid </a:t>
            </a:r>
            <a:r>
              <a:rPr sz="2400" dirty="0">
                <a:latin typeface="Calibri"/>
                <a:cs typeface="Calibri"/>
              </a:rPr>
              <a:t>and  </a:t>
            </a:r>
            <a:r>
              <a:rPr sz="2400" b="1" spc="-5" dirty="0">
                <a:latin typeface="Calibri"/>
                <a:cs typeface="Calibri"/>
              </a:rPr>
              <a:t>malachite green	</a:t>
            </a:r>
            <a:r>
              <a:rPr sz="2400" spc="-15" dirty="0">
                <a:latin typeface="Calibri"/>
                <a:cs typeface="Calibri"/>
              </a:rPr>
              <a:t>to </a:t>
            </a:r>
            <a:r>
              <a:rPr sz="2400" dirty="0">
                <a:latin typeface="Calibri"/>
                <a:cs typeface="Calibri"/>
              </a:rPr>
              <a:t>inhibit </a:t>
            </a:r>
            <a:r>
              <a:rPr sz="2400" spc="-10" dirty="0">
                <a:latin typeface="Calibri"/>
                <a:cs typeface="Calibri"/>
              </a:rPr>
              <a:t>growth  </a:t>
            </a:r>
            <a:r>
              <a:rPr sz="2400" spc="-5" dirty="0">
                <a:latin typeface="Calibri"/>
                <a:cs typeface="Calibri"/>
              </a:rPr>
              <a:t>of </a:t>
            </a:r>
            <a:r>
              <a:rPr sz="2400" spc="-15" dirty="0">
                <a:latin typeface="Calibri"/>
                <a:cs typeface="Calibri"/>
              </a:rPr>
              <a:t>gram </a:t>
            </a:r>
            <a:r>
              <a:rPr sz="2400" spc="-10" dirty="0">
                <a:latin typeface="Calibri"/>
                <a:cs typeface="Calibri"/>
              </a:rPr>
              <a:t>positive </a:t>
            </a:r>
            <a:r>
              <a:rPr sz="2400" dirty="0">
                <a:latin typeface="Calibri"/>
                <a:cs typeface="Calibri"/>
              </a:rPr>
              <a:t>and </a:t>
            </a:r>
            <a:r>
              <a:rPr sz="2400" spc="-15" dirty="0">
                <a:latin typeface="Calibri"/>
                <a:cs typeface="Calibri"/>
              </a:rPr>
              <a:t>gram negative  </a:t>
            </a:r>
            <a:r>
              <a:rPr sz="2400" spc="-5" dirty="0">
                <a:latin typeface="Calibri"/>
                <a:cs typeface="Calibri"/>
              </a:rPr>
              <a:t>bacteria, </a:t>
            </a:r>
            <a:r>
              <a:rPr sz="2400" dirty="0">
                <a:latin typeface="Calibri"/>
                <a:cs typeface="Calibri"/>
              </a:rPr>
              <a:t>in </a:t>
            </a:r>
            <a:r>
              <a:rPr sz="2400" spc="-10" dirty="0">
                <a:latin typeface="Calibri"/>
                <a:cs typeface="Calibri"/>
              </a:rPr>
              <a:t>order to </a:t>
            </a:r>
            <a:r>
              <a:rPr sz="2400" dirty="0">
                <a:latin typeface="Calibri"/>
                <a:cs typeface="Calibri"/>
              </a:rPr>
              <a:t>limit </a:t>
            </a:r>
            <a:r>
              <a:rPr sz="2400" spc="-10" dirty="0">
                <a:latin typeface="Calibri"/>
                <a:cs typeface="Calibri"/>
              </a:rPr>
              <a:t>growth </a:t>
            </a:r>
            <a:r>
              <a:rPr sz="2400" spc="-15" dirty="0">
                <a:latin typeface="Calibri"/>
                <a:cs typeface="Calibri"/>
              </a:rPr>
              <a:t>to  </a:t>
            </a:r>
            <a:r>
              <a:rPr sz="2400" spc="-10" dirty="0">
                <a:latin typeface="Calibri"/>
                <a:cs typeface="Calibri"/>
              </a:rPr>
              <a:t>Mycobacteria </a:t>
            </a:r>
            <a:r>
              <a:rPr sz="2400" spc="-5" dirty="0">
                <a:latin typeface="Calibri"/>
                <a:cs typeface="Calibri"/>
              </a:rPr>
              <a:t>species</a:t>
            </a:r>
            <a:r>
              <a:rPr sz="2400" spc="-55" dirty="0">
                <a:latin typeface="Calibri"/>
                <a:cs typeface="Calibri"/>
              </a:rPr>
              <a:t> </a:t>
            </a:r>
            <a:r>
              <a:rPr sz="2400" spc="-35" dirty="0">
                <a:latin typeface="Calibri"/>
                <a:cs typeface="Calibri"/>
              </a:rPr>
              <a:t>only.</a:t>
            </a:r>
            <a:endParaRPr sz="2400">
              <a:latin typeface="Calibri"/>
              <a:cs typeface="Calibri"/>
            </a:endParaRPr>
          </a:p>
        </p:txBody>
      </p:sp>
      <p:sp>
        <p:nvSpPr>
          <p:cNvPr id="4" name="object 4"/>
          <p:cNvSpPr/>
          <p:nvPr/>
        </p:nvSpPr>
        <p:spPr>
          <a:xfrm>
            <a:off x="6324600" y="2895600"/>
            <a:ext cx="2362200" cy="3581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506369"/>
            <a:ext cx="7618730" cy="4470400"/>
          </a:xfrm>
          <a:prstGeom prst="rect">
            <a:avLst/>
          </a:prstGeom>
        </p:spPr>
        <p:txBody>
          <a:bodyPr vert="horz" wrap="square" lIns="0" tIns="69215" rIns="0" bIns="0" rtlCol="0">
            <a:spAutoFit/>
          </a:bodyPr>
          <a:lstStyle/>
          <a:p>
            <a:pPr marL="355600" indent="-342900">
              <a:lnSpc>
                <a:spcPct val="100000"/>
              </a:lnSpc>
              <a:spcBef>
                <a:spcPts val="545"/>
              </a:spcBef>
              <a:buFont typeface="Arial"/>
              <a:buChar char="•"/>
              <a:tabLst>
                <a:tab pos="354965" algn="l"/>
                <a:tab pos="355600" algn="l"/>
              </a:tabLst>
            </a:pPr>
            <a:r>
              <a:rPr sz="3000" b="1" u="heavy" spc="-10" dirty="0">
                <a:uFill>
                  <a:solidFill>
                    <a:srgbClr val="000000"/>
                  </a:solidFill>
                </a:uFill>
                <a:latin typeface="Calibri"/>
                <a:cs typeface="Calibri"/>
              </a:rPr>
              <a:t>Differential</a:t>
            </a:r>
            <a:r>
              <a:rPr sz="3000" b="1" u="heavy" spc="-15" dirty="0">
                <a:uFill>
                  <a:solidFill>
                    <a:srgbClr val="000000"/>
                  </a:solidFill>
                </a:uFill>
                <a:latin typeface="Calibri"/>
                <a:cs typeface="Calibri"/>
              </a:rPr>
              <a:t> </a:t>
            </a:r>
            <a:r>
              <a:rPr sz="3000" b="1" u="heavy" spc="-5" dirty="0">
                <a:uFill>
                  <a:solidFill>
                    <a:srgbClr val="000000"/>
                  </a:solidFill>
                </a:uFill>
                <a:latin typeface="Calibri"/>
                <a:cs typeface="Calibri"/>
              </a:rPr>
              <a:t>media</a:t>
            </a:r>
            <a:endParaRPr sz="3000">
              <a:latin typeface="Calibri"/>
              <a:cs typeface="Calibri"/>
            </a:endParaRPr>
          </a:p>
          <a:p>
            <a:pPr marL="355600" marR="795655" indent="-342900">
              <a:lnSpc>
                <a:spcPts val="2380"/>
              </a:lnSpc>
              <a:spcBef>
                <a:spcPts val="620"/>
              </a:spcBef>
              <a:buFont typeface="Arial"/>
              <a:buChar char="•"/>
              <a:tabLst>
                <a:tab pos="419100" algn="l"/>
                <a:tab pos="419734" algn="l"/>
              </a:tabLst>
            </a:pPr>
            <a:r>
              <a:rPr dirty="0"/>
              <a:t>	</a:t>
            </a:r>
            <a:r>
              <a:rPr sz="2200" spc="-10" dirty="0">
                <a:latin typeface="Calibri"/>
                <a:cs typeface="Calibri"/>
              </a:rPr>
              <a:t>are </a:t>
            </a:r>
            <a:r>
              <a:rPr sz="2200" spc="-5" dirty="0">
                <a:latin typeface="Calibri"/>
                <a:cs typeface="Calibri"/>
              </a:rPr>
              <a:t>designed in </a:t>
            </a:r>
            <a:r>
              <a:rPr sz="2200" spc="-10" dirty="0">
                <a:latin typeface="Calibri"/>
                <a:cs typeface="Calibri"/>
              </a:rPr>
              <a:t>such </a:t>
            </a:r>
            <a:r>
              <a:rPr sz="2200" spc="-5" dirty="0">
                <a:latin typeface="Calibri"/>
                <a:cs typeface="Calibri"/>
              </a:rPr>
              <a:t>a </a:t>
            </a:r>
            <a:r>
              <a:rPr sz="2200" spc="-20" dirty="0">
                <a:latin typeface="Calibri"/>
                <a:cs typeface="Calibri"/>
              </a:rPr>
              <a:t>way </a:t>
            </a:r>
            <a:r>
              <a:rPr sz="2200" spc="-10" dirty="0">
                <a:latin typeface="Calibri"/>
                <a:cs typeface="Calibri"/>
              </a:rPr>
              <a:t>that </a:t>
            </a:r>
            <a:r>
              <a:rPr sz="2200" spc="-15" dirty="0">
                <a:latin typeface="Calibri"/>
                <a:cs typeface="Calibri"/>
              </a:rPr>
              <a:t>different </a:t>
            </a:r>
            <a:r>
              <a:rPr sz="2200" spc="-10" dirty="0">
                <a:latin typeface="Calibri"/>
                <a:cs typeface="Calibri"/>
              </a:rPr>
              <a:t>bacteria </a:t>
            </a:r>
            <a:r>
              <a:rPr sz="2200" spc="-15" dirty="0">
                <a:latin typeface="Calibri"/>
                <a:cs typeface="Calibri"/>
              </a:rPr>
              <a:t>can </a:t>
            </a:r>
            <a:r>
              <a:rPr sz="2200" spc="-10" dirty="0">
                <a:latin typeface="Calibri"/>
                <a:cs typeface="Calibri"/>
              </a:rPr>
              <a:t>be  </a:t>
            </a:r>
            <a:r>
              <a:rPr sz="2200" spc="-15" dirty="0">
                <a:latin typeface="Calibri"/>
                <a:cs typeface="Calibri"/>
              </a:rPr>
              <a:t>recognized </a:t>
            </a:r>
            <a:r>
              <a:rPr sz="2200" dirty="0">
                <a:latin typeface="Calibri"/>
                <a:cs typeface="Calibri"/>
              </a:rPr>
              <a:t>on </a:t>
            </a:r>
            <a:r>
              <a:rPr sz="2200" spc="-5" dirty="0">
                <a:latin typeface="Calibri"/>
                <a:cs typeface="Calibri"/>
              </a:rPr>
              <a:t>the basis of their </a:t>
            </a:r>
            <a:r>
              <a:rPr sz="2200" spc="-15" dirty="0">
                <a:latin typeface="Calibri"/>
                <a:cs typeface="Calibri"/>
              </a:rPr>
              <a:t>colony</a:t>
            </a:r>
            <a:r>
              <a:rPr sz="2200" spc="70" dirty="0">
                <a:latin typeface="Calibri"/>
                <a:cs typeface="Calibri"/>
              </a:rPr>
              <a:t> </a:t>
            </a:r>
            <a:r>
              <a:rPr sz="2200" spc="-45" dirty="0">
                <a:latin typeface="Calibri"/>
                <a:cs typeface="Calibri"/>
              </a:rPr>
              <a:t>color.</a:t>
            </a:r>
            <a:endParaRPr sz="2200">
              <a:latin typeface="Calibri"/>
              <a:cs typeface="Calibri"/>
            </a:endParaRPr>
          </a:p>
          <a:p>
            <a:pPr>
              <a:lnSpc>
                <a:spcPct val="100000"/>
              </a:lnSpc>
              <a:spcBef>
                <a:spcPts val="25"/>
              </a:spcBef>
              <a:buChar char="•"/>
            </a:pPr>
            <a:endParaRPr sz="2700">
              <a:latin typeface="Times New Roman"/>
              <a:cs typeface="Times New Roman"/>
            </a:endParaRPr>
          </a:p>
          <a:p>
            <a:pPr marL="355600" indent="-342900">
              <a:lnSpc>
                <a:spcPts val="2510"/>
              </a:lnSpc>
              <a:buFont typeface="Arial"/>
              <a:buChar char="•"/>
              <a:tabLst>
                <a:tab pos="354965" algn="l"/>
                <a:tab pos="355600" algn="l"/>
              </a:tabLst>
            </a:pPr>
            <a:r>
              <a:rPr sz="2200" spc="-10" dirty="0">
                <a:latin typeface="Calibri"/>
                <a:cs typeface="Calibri"/>
              </a:rPr>
              <a:t>Dyes </a:t>
            </a:r>
            <a:r>
              <a:rPr sz="2200" spc="-5" dirty="0">
                <a:latin typeface="Calibri"/>
                <a:cs typeface="Calibri"/>
              </a:rPr>
              <a:t>and </a:t>
            </a:r>
            <a:r>
              <a:rPr sz="2200" spc="-10" dirty="0">
                <a:latin typeface="Calibri"/>
                <a:cs typeface="Calibri"/>
              </a:rPr>
              <a:t>metabolic </a:t>
            </a:r>
            <a:r>
              <a:rPr sz="2200" spc="-15" dirty="0">
                <a:latin typeface="Calibri"/>
                <a:cs typeface="Calibri"/>
              </a:rPr>
              <a:t>substrates </a:t>
            </a:r>
            <a:r>
              <a:rPr sz="2200" spc="-10" dirty="0">
                <a:latin typeface="Calibri"/>
                <a:cs typeface="Calibri"/>
              </a:rPr>
              <a:t>are </a:t>
            </a:r>
            <a:r>
              <a:rPr sz="2200" spc="-15" dirty="0">
                <a:latin typeface="Calibri"/>
                <a:cs typeface="Calibri"/>
              </a:rPr>
              <a:t>incorporated </a:t>
            </a:r>
            <a:r>
              <a:rPr sz="2200" spc="-5" dirty="0">
                <a:latin typeface="Calibri"/>
                <a:cs typeface="Calibri"/>
              </a:rPr>
              <a:t>so </a:t>
            </a:r>
            <a:r>
              <a:rPr sz="2200" spc="-10" dirty="0">
                <a:latin typeface="Calibri"/>
                <a:cs typeface="Calibri"/>
              </a:rPr>
              <a:t>that</a:t>
            </a:r>
            <a:r>
              <a:rPr sz="2200" spc="120" dirty="0">
                <a:latin typeface="Calibri"/>
                <a:cs typeface="Calibri"/>
              </a:rPr>
              <a:t> </a:t>
            </a:r>
            <a:r>
              <a:rPr sz="2200" dirty="0">
                <a:latin typeface="Calibri"/>
                <a:cs typeface="Calibri"/>
              </a:rPr>
              <a:t>those</a:t>
            </a:r>
            <a:endParaRPr sz="2200">
              <a:latin typeface="Calibri"/>
              <a:cs typeface="Calibri"/>
            </a:endParaRPr>
          </a:p>
          <a:p>
            <a:pPr marL="355600">
              <a:lnSpc>
                <a:spcPts val="2510"/>
              </a:lnSpc>
            </a:pPr>
            <a:r>
              <a:rPr sz="2200" spc="-10" dirty="0">
                <a:latin typeface="Calibri"/>
                <a:cs typeface="Calibri"/>
              </a:rPr>
              <a:t>bacteria that </a:t>
            </a:r>
            <a:r>
              <a:rPr sz="2200" spc="-15" dirty="0">
                <a:latin typeface="Calibri"/>
                <a:cs typeface="Calibri"/>
              </a:rPr>
              <a:t>utilize </a:t>
            </a:r>
            <a:r>
              <a:rPr sz="2200" spc="-5" dirty="0">
                <a:latin typeface="Calibri"/>
                <a:cs typeface="Calibri"/>
              </a:rPr>
              <a:t>them </a:t>
            </a:r>
            <a:r>
              <a:rPr sz="2200" dirty="0">
                <a:latin typeface="Calibri"/>
                <a:cs typeface="Calibri"/>
              </a:rPr>
              <a:t>appear </a:t>
            </a:r>
            <a:r>
              <a:rPr sz="2200" spc="-5" dirty="0">
                <a:latin typeface="Calibri"/>
                <a:cs typeface="Calibri"/>
              </a:rPr>
              <a:t>as </a:t>
            </a:r>
            <a:r>
              <a:rPr sz="2200" spc="-15" dirty="0">
                <a:latin typeface="Calibri"/>
                <a:cs typeface="Calibri"/>
              </a:rPr>
              <a:t>differently </a:t>
            </a:r>
            <a:r>
              <a:rPr sz="2200" spc="-10" dirty="0">
                <a:latin typeface="Calibri"/>
                <a:cs typeface="Calibri"/>
              </a:rPr>
              <a:t>colored</a:t>
            </a:r>
            <a:r>
              <a:rPr sz="2200" spc="150" dirty="0">
                <a:latin typeface="Calibri"/>
                <a:cs typeface="Calibri"/>
              </a:rPr>
              <a:t> </a:t>
            </a:r>
            <a:r>
              <a:rPr sz="2200" spc="-5" dirty="0">
                <a:latin typeface="Calibri"/>
                <a:cs typeface="Calibri"/>
              </a:rPr>
              <a:t>colonies.</a:t>
            </a:r>
            <a:endParaRPr sz="2200">
              <a:latin typeface="Calibri"/>
              <a:cs typeface="Calibri"/>
            </a:endParaRPr>
          </a:p>
          <a:p>
            <a:pPr>
              <a:lnSpc>
                <a:spcPct val="100000"/>
              </a:lnSpc>
              <a:spcBef>
                <a:spcPts val="5"/>
              </a:spcBef>
            </a:pPr>
            <a:endParaRPr sz="2750">
              <a:latin typeface="Times New Roman"/>
              <a:cs typeface="Times New Roman"/>
            </a:endParaRPr>
          </a:p>
          <a:p>
            <a:pPr marL="76200">
              <a:lnSpc>
                <a:spcPct val="100000"/>
              </a:lnSpc>
            </a:pPr>
            <a:r>
              <a:rPr sz="2200" spc="-10" dirty="0">
                <a:latin typeface="Calibri"/>
                <a:cs typeface="Calibri"/>
              </a:rPr>
              <a:t>Examples:</a:t>
            </a:r>
            <a:endParaRPr sz="2200">
              <a:latin typeface="Calibri"/>
              <a:cs typeface="Calibri"/>
            </a:endParaRPr>
          </a:p>
          <a:p>
            <a:pPr marL="355600" indent="-342900">
              <a:lnSpc>
                <a:spcPct val="100000"/>
              </a:lnSpc>
              <a:spcBef>
                <a:spcPts val="265"/>
              </a:spcBef>
              <a:buFont typeface="Arial"/>
              <a:buChar char="•"/>
              <a:tabLst>
                <a:tab pos="354965" algn="l"/>
                <a:tab pos="355600" algn="l"/>
              </a:tabLst>
            </a:pPr>
            <a:r>
              <a:rPr sz="2200" b="1" spc="-15" dirty="0">
                <a:latin typeface="Calibri"/>
                <a:cs typeface="Calibri"/>
              </a:rPr>
              <a:t>MacConkey</a:t>
            </a:r>
            <a:r>
              <a:rPr sz="2200" b="1" spc="5" dirty="0">
                <a:latin typeface="Calibri"/>
                <a:cs typeface="Calibri"/>
              </a:rPr>
              <a:t> </a:t>
            </a:r>
            <a:r>
              <a:rPr sz="2200" b="1" spc="-15" dirty="0">
                <a:latin typeface="Calibri"/>
                <a:cs typeface="Calibri"/>
              </a:rPr>
              <a:t>agar</a:t>
            </a:r>
            <a:endParaRPr sz="2200">
              <a:latin typeface="Calibri"/>
              <a:cs typeface="Calibri"/>
            </a:endParaRPr>
          </a:p>
          <a:p>
            <a:pPr marL="355600" indent="-342900">
              <a:lnSpc>
                <a:spcPct val="100000"/>
              </a:lnSpc>
              <a:spcBef>
                <a:spcPts val="265"/>
              </a:spcBef>
              <a:buFont typeface="Arial"/>
              <a:buChar char="•"/>
              <a:tabLst>
                <a:tab pos="354965" algn="l"/>
                <a:tab pos="355600" algn="l"/>
              </a:tabLst>
            </a:pPr>
            <a:r>
              <a:rPr sz="2200" b="1" spc="-5" dirty="0">
                <a:latin typeface="Calibri"/>
                <a:cs typeface="Calibri"/>
              </a:rPr>
              <a:t>CLED</a:t>
            </a:r>
            <a:r>
              <a:rPr sz="2200" b="1" spc="-90" dirty="0">
                <a:latin typeface="Calibri"/>
                <a:cs typeface="Calibri"/>
              </a:rPr>
              <a:t> </a:t>
            </a:r>
            <a:r>
              <a:rPr sz="2200" b="1" spc="-10" dirty="0">
                <a:latin typeface="Calibri"/>
                <a:cs typeface="Calibri"/>
              </a:rPr>
              <a:t>agar</a:t>
            </a:r>
            <a:endParaRPr sz="2200">
              <a:latin typeface="Calibri"/>
              <a:cs typeface="Calibri"/>
            </a:endParaRPr>
          </a:p>
          <a:p>
            <a:pPr marL="355600" indent="-342900">
              <a:lnSpc>
                <a:spcPct val="100000"/>
              </a:lnSpc>
              <a:spcBef>
                <a:spcPts val="265"/>
              </a:spcBef>
              <a:buFont typeface="Arial"/>
              <a:buChar char="•"/>
              <a:tabLst>
                <a:tab pos="354965" algn="l"/>
                <a:tab pos="355600" algn="l"/>
              </a:tabLst>
            </a:pPr>
            <a:r>
              <a:rPr sz="2200" b="1" spc="-15" dirty="0">
                <a:latin typeface="Calibri"/>
                <a:cs typeface="Calibri"/>
              </a:rPr>
              <a:t>TCBS</a:t>
            </a:r>
            <a:r>
              <a:rPr sz="2200" b="1" spc="-80" dirty="0">
                <a:latin typeface="Calibri"/>
                <a:cs typeface="Calibri"/>
              </a:rPr>
              <a:t> </a:t>
            </a:r>
            <a:r>
              <a:rPr sz="2200" b="1" spc="-15" dirty="0">
                <a:latin typeface="Calibri"/>
                <a:cs typeface="Calibri"/>
              </a:rPr>
              <a:t>agar</a:t>
            </a:r>
            <a:endParaRPr sz="2200">
              <a:latin typeface="Calibri"/>
              <a:cs typeface="Calibri"/>
            </a:endParaRPr>
          </a:p>
          <a:p>
            <a:pPr marL="355600" indent="-342900">
              <a:lnSpc>
                <a:spcPct val="100000"/>
              </a:lnSpc>
              <a:spcBef>
                <a:spcPts val="265"/>
              </a:spcBef>
              <a:buFont typeface="Arial"/>
              <a:buChar char="•"/>
              <a:tabLst>
                <a:tab pos="354965" algn="l"/>
                <a:tab pos="355600" algn="l"/>
              </a:tabLst>
            </a:pPr>
            <a:r>
              <a:rPr sz="2200" b="1" spc="-5" dirty="0">
                <a:latin typeface="Calibri"/>
                <a:cs typeface="Calibri"/>
              </a:rPr>
              <a:t>XLD</a:t>
            </a:r>
            <a:r>
              <a:rPr sz="2200" b="1" dirty="0">
                <a:latin typeface="Calibri"/>
                <a:cs typeface="Calibri"/>
              </a:rPr>
              <a:t> </a:t>
            </a:r>
            <a:r>
              <a:rPr sz="2200" b="1" spc="-15" dirty="0">
                <a:latin typeface="Calibri"/>
                <a:cs typeface="Calibri"/>
              </a:rPr>
              <a:t>agar</a:t>
            </a:r>
            <a:endParaRPr sz="22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9197" y="461899"/>
            <a:ext cx="2164080" cy="696595"/>
          </a:xfrm>
          <a:prstGeom prst="rect">
            <a:avLst/>
          </a:prstGeom>
        </p:spPr>
        <p:txBody>
          <a:bodyPr vert="horz" wrap="square" lIns="0" tIns="13335" rIns="0" bIns="0" rtlCol="0">
            <a:spAutoFit/>
          </a:bodyPr>
          <a:lstStyle/>
          <a:p>
            <a:pPr marL="12700">
              <a:lnSpc>
                <a:spcPct val="100000"/>
              </a:lnSpc>
              <a:spcBef>
                <a:spcPts val="105"/>
              </a:spcBef>
            </a:pPr>
            <a:r>
              <a:rPr sz="4400" b="0" u="none" spc="-5" dirty="0">
                <a:latin typeface="Calibri"/>
                <a:cs typeface="Calibri"/>
              </a:rPr>
              <a:t>E</a:t>
            </a:r>
            <a:r>
              <a:rPr sz="4400" b="0" u="none" spc="-85" dirty="0">
                <a:latin typeface="Calibri"/>
                <a:cs typeface="Calibri"/>
              </a:rPr>
              <a:t>x</a:t>
            </a:r>
            <a:r>
              <a:rPr sz="4400" b="0" u="none" dirty="0">
                <a:latin typeface="Calibri"/>
                <a:cs typeface="Calibri"/>
              </a:rPr>
              <a:t>amples</a:t>
            </a:r>
            <a:endParaRPr sz="4400">
              <a:latin typeface="Calibri"/>
              <a:cs typeface="Calibri"/>
            </a:endParaRPr>
          </a:p>
        </p:txBody>
      </p:sp>
      <p:sp>
        <p:nvSpPr>
          <p:cNvPr id="3" name="object 3"/>
          <p:cNvSpPr txBox="1"/>
          <p:nvPr/>
        </p:nvSpPr>
        <p:spPr>
          <a:xfrm>
            <a:off x="535940" y="1501772"/>
            <a:ext cx="7047230" cy="2165350"/>
          </a:xfrm>
          <a:prstGeom prst="rect">
            <a:avLst/>
          </a:prstGeom>
        </p:spPr>
        <p:txBody>
          <a:bodyPr vert="horz" wrap="square" lIns="0" tIns="118745" rIns="0" bIns="0" rtlCol="0">
            <a:spAutoFit/>
          </a:bodyPr>
          <a:lstStyle/>
          <a:p>
            <a:pPr marL="196850">
              <a:lnSpc>
                <a:spcPct val="100000"/>
              </a:lnSpc>
              <a:spcBef>
                <a:spcPts val="935"/>
              </a:spcBef>
            </a:pPr>
            <a:r>
              <a:rPr sz="3200" b="1" spc="-15" dirty="0">
                <a:latin typeface="Calibri"/>
                <a:cs typeface="Calibri"/>
              </a:rPr>
              <a:t>MacConkey</a:t>
            </a:r>
            <a:r>
              <a:rPr sz="3200" b="1" spc="-40" dirty="0">
                <a:latin typeface="Calibri"/>
                <a:cs typeface="Calibri"/>
              </a:rPr>
              <a:t> </a:t>
            </a:r>
            <a:r>
              <a:rPr sz="3200" b="1" spc="-5" dirty="0">
                <a:latin typeface="Calibri"/>
                <a:cs typeface="Calibri"/>
              </a:rPr>
              <a:t>medium</a:t>
            </a:r>
            <a:endParaRPr sz="3200">
              <a:latin typeface="Calibri"/>
              <a:cs typeface="Calibri"/>
            </a:endParaRPr>
          </a:p>
          <a:p>
            <a:pPr marL="355600" marR="5080" indent="-342900">
              <a:lnSpc>
                <a:spcPct val="100000"/>
              </a:lnSpc>
              <a:spcBef>
                <a:spcPts val="625"/>
              </a:spcBef>
              <a:buFont typeface="Arial"/>
              <a:buChar char="•"/>
              <a:tabLst>
                <a:tab pos="354965" algn="l"/>
                <a:tab pos="355600" algn="l"/>
              </a:tabLst>
            </a:pPr>
            <a:r>
              <a:rPr sz="2400" spc="-5" dirty="0">
                <a:latin typeface="Calibri"/>
                <a:cs typeface="Calibri"/>
              </a:rPr>
              <a:t>Distinguish between lactose </a:t>
            </a:r>
            <a:r>
              <a:rPr sz="2400" spc="-15" dirty="0">
                <a:latin typeface="Calibri"/>
                <a:cs typeface="Calibri"/>
              </a:rPr>
              <a:t>fermenters </a:t>
            </a:r>
            <a:r>
              <a:rPr sz="2400" dirty="0">
                <a:latin typeface="Calibri"/>
                <a:cs typeface="Calibri"/>
              </a:rPr>
              <a:t>&amp; </a:t>
            </a:r>
            <a:r>
              <a:rPr sz="2400" spc="-5" dirty="0">
                <a:latin typeface="Calibri"/>
                <a:cs typeface="Calibri"/>
              </a:rPr>
              <a:t>non lactose  </a:t>
            </a:r>
            <a:r>
              <a:rPr sz="2400" spc="-15" dirty="0">
                <a:latin typeface="Calibri"/>
                <a:cs typeface="Calibri"/>
              </a:rPr>
              <a:t>fermenters.</a:t>
            </a:r>
            <a:endParaRPr sz="2400">
              <a:latin typeface="Calibri"/>
              <a:cs typeface="Calibri"/>
            </a:endParaRPr>
          </a:p>
          <a:p>
            <a:pPr marL="355600" indent="-342900">
              <a:lnSpc>
                <a:spcPct val="100000"/>
              </a:lnSpc>
              <a:spcBef>
                <a:spcPts val="505"/>
              </a:spcBef>
              <a:buFont typeface="Arial"/>
              <a:buChar char="•"/>
              <a:tabLst>
                <a:tab pos="354965" algn="l"/>
                <a:tab pos="355600" algn="l"/>
              </a:tabLst>
            </a:pPr>
            <a:r>
              <a:rPr sz="2000" spc="-5" dirty="0">
                <a:latin typeface="Calibri"/>
                <a:cs typeface="Calibri"/>
              </a:rPr>
              <a:t>Lactose </a:t>
            </a:r>
            <a:r>
              <a:rPr sz="2000" spc="-15" dirty="0">
                <a:latin typeface="Calibri"/>
                <a:cs typeface="Calibri"/>
              </a:rPr>
              <a:t>fermenters </a:t>
            </a:r>
            <a:r>
              <a:rPr sz="2000" dirty="0">
                <a:latin typeface="Calibri"/>
                <a:cs typeface="Calibri"/>
              </a:rPr>
              <a:t>– </a:t>
            </a:r>
            <a:r>
              <a:rPr sz="2000" b="1" spc="-5" dirty="0">
                <a:solidFill>
                  <a:srgbClr val="FF33CC"/>
                </a:solidFill>
                <a:latin typeface="Calibri"/>
                <a:cs typeface="Calibri"/>
              </a:rPr>
              <a:t>Pink </a:t>
            </a:r>
            <a:r>
              <a:rPr sz="2000" spc="-5" dirty="0">
                <a:latin typeface="Calibri"/>
                <a:cs typeface="Calibri"/>
              </a:rPr>
              <a:t>colonies</a:t>
            </a:r>
            <a:endParaRPr sz="2000">
              <a:latin typeface="Calibri"/>
              <a:cs typeface="Calibri"/>
            </a:endParaRPr>
          </a:p>
          <a:p>
            <a:pPr marL="355600" indent="-342900">
              <a:lnSpc>
                <a:spcPct val="100000"/>
              </a:lnSpc>
              <a:spcBef>
                <a:spcPts val="480"/>
              </a:spcBef>
              <a:buFont typeface="Arial"/>
              <a:buChar char="•"/>
              <a:tabLst>
                <a:tab pos="354965" algn="l"/>
                <a:tab pos="355600" algn="l"/>
              </a:tabLst>
            </a:pPr>
            <a:r>
              <a:rPr sz="2000" dirty="0">
                <a:latin typeface="Calibri"/>
                <a:cs typeface="Calibri"/>
              </a:rPr>
              <a:t>Non </a:t>
            </a:r>
            <a:r>
              <a:rPr sz="2000" spc="-5" dirty="0">
                <a:latin typeface="Calibri"/>
                <a:cs typeface="Calibri"/>
              </a:rPr>
              <a:t>lactose </a:t>
            </a:r>
            <a:r>
              <a:rPr sz="2000" spc="-15" dirty="0">
                <a:latin typeface="Calibri"/>
                <a:cs typeface="Calibri"/>
              </a:rPr>
              <a:t>fermenters </a:t>
            </a:r>
            <a:r>
              <a:rPr sz="2000" dirty="0">
                <a:latin typeface="Calibri"/>
                <a:cs typeface="Calibri"/>
              </a:rPr>
              <a:t>– </a:t>
            </a:r>
            <a:r>
              <a:rPr sz="2000" spc="-5" dirty="0">
                <a:latin typeface="Calibri"/>
                <a:cs typeface="Calibri"/>
              </a:rPr>
              <a:t>colorless colonies</a:t>
            </a:r>
            <a:endParaRPr sz="2000">
              <a:latin typeface="Calibri"/>
              <a:cs typeface="Calibri"/>
            </a:endParaRPr>
          </a:p>
        </p:txBody>
      </p:sp>
      <p:sp>
        <p:nvSpPr>
          <p:cNvPr id="4" name="object 4"/>
          <p:cNvSpPr/>
          <p:nvPr/>
        </p:nvSpPr>
        <p:spPr>
          <a:xfrm>
            <a:off x="990600" y="4191000"/>
            <a:ext cx="3352800" cy="22098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029200" y="4191000"/>
            <a:ext cx="3276600" cy="2209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9197" y="461899"/>
            <a:ext cx="2164080" cy="696595"/>
          </a:xfrm>
          <a:prstGeom prst="rect">
            <a:avLst/>
          </a:prstGeom>
        </p:spPr>
        <p:txBody>
          <a:bodyPr vert="horz" wrap="square" lIns="0" tIns="13335" rIns="0" bIns="0" rtlCol="0">
            <a:spAutoFit/>
          </a:bodyPr>
          <a:lstStyle/>
          <a:p>
            <a:pPr marL="12700">
              <a:lnSpc>
                <a:spcPct val="100000"/>
              </a:lnSpc>
              <a:spcBef>
                <a:spcPts val="105"/>
              </a:spcBef>
            </a:pPr>
            <a:r>
              <a:rPr sz="4400" b="0" u="none" spc="-5" dirty="0">
                <a:latin typeface="Calibri"/>
                <a:cs typeface="Calibri"/>
              </a:rPr>
              <a:t>E</a:t>
            </a:r>
            <a:r>
              <a:rPr sz="4400" b="0" u="none" spc="-85" dirty="0">
                <a:latin typeface="Calibri"/>
                <a:cs typeface="Calibri"/>
              </a:rPr>
              <a:t>x</a:t>
            </a:r>
            <a:r>
              <a:rPr sz="4400" b="0" u="none" dirty="0">
                <a:latin typeface="Calibri"/>
                <a:cs typeface="Calibri"/>
              </a:rPr>
              <a:t>amples</a:t>
            </a:r>
            <a:endParaRPr sz="4400">
              <a:latin typeface="Calibri"/>
              <a:cs typeface="Calibri"/>
            </a:endParaRPr>
          </a:p>
        </p:txBody>
      </p:sp>
      <p:sp>
        <p:nvSpPr>
          <p:cNvPr id="3" name="object 3"/>
          <p:cNvSpPr txBox="1"/>
          <p:nvPr/>
        </p:nvSpPr>
        <p:spPr>
          <a:xfrm>
            <a:off x="535940" y="1506226"/>
            <a:ext cx="7353300" cy="1556385"/>
          </a:xfrm>
          <a:prstGeom prst="rect">
            <a:avLst/>
          </a:prstGeom>
        </p:spPr>
        <p:txBody>
          <a:bodyPr vert="horz" wrap="square" lIns="0" tIns="114300" rIns="0" bIns="0" rtlCol="0">
            <a:spAutoFit/>
          </a:bodyPr>
          <a:lstStyle/>
          <a:p>
            <a:pPr marL="288290">
              <a:lnSpc>
                <a:spcPct val="100000"/>
              </a:lnSpc>
              <a:spcBef>
                <a:spcPts val="900"/>
              </a:spcBef>
            </a:pPr>
            <a:r>
              <a:rPr sz="3200" b="1" spc="-15" dirty="0">
                <a:latin typeface="Calibri"/>
                <a:cs typeface="Calibri"/>
              </a:rPr>
              <a:t>Xylose </a:t>
            </a:r>
            <a:r>
              <a:rPr sz="3200" b="1" spc="-30" dirty="0">
                <a:latin typeface="Calibri"/>
                <a:cs typeface="Calibri"/>
              </a:rPr>
              <a:t>Lysine </a:t>
            </a:r>
            <a:r>
              <a:rPr sz="3200" b="1" spc="-20" dirty="0">
                <a:latin typeface="Calibri"/>
                <a:cs typeface="Calibri"/>
              </a:rPr>
              <a:t>Deoxycholate</a:t>
            </a:r>
            <a:r>
              <a:rPr sz="3200" b="1" dirty="0">
                <a:latin typeface="Calibri"/>
                <a:cs typeface="Calibri"/>
              </a:rPr>
              <a:t> </a:t>
            </a:r>
            <a:r>
              <a:rPr sz="3200" b="1" spc="-5" dirty="0">
                <a:latin typeface="Calibri"/>
                <a:cs typeface="Calibri"/>
              </a:rPr>
              <a:t>Agar(XLD)</a:t>
            </a:r>
            <a:endParaRPr sz="3200">
              <a:latin typeface="Calibri"/>
              <a:cs typeface="Calibri"/>
            </a:endParaRPr>
          </a:p>
          <a:p>
            <a:pPr marL="355600" indent="-342900">
              <a:lnSpc>
                <a:spcPct val="100000"/>
              </a:lnSpc>
              <a:spcBef>
                <a:spcPts val="690"/>
              </a:spcBef>
              <a:buFont typeface="Arial"/>
              <a:buChar char="•"/>
              <a:tabLst>
                <a:tab pos="354965" algn="l"/>
                <a:tab pos="355600" algn="l"/>
              </a:tabLst>
            </a:pPr>
            <a:r>
              <a:rPr sz="2800" spc="-5" dirty="0">
                <a:latin typeface="Calibri"/>
                <a:cs typeface="Calibri"/>
              </a:rPr>
              <a:t>Used </a:t>
            </a:r>
            <a:r>
              <a:rPr sz="2800" spc="-25" dirty="0">
                <a:latin typeface="Calibri"/>
                <a:cs typeface="Calibri"/>
              </a:rPr>
              <a:t>for </a:t>
            </a:r>
            <a:r>
              <a:rPr sz="2800" spc="-5" dirty="0">
                <a:latin typeface="Calibri"/>
                <a:cs typeface="Calibri"/>
              </a:rPr>
              <a:t>the </a:t>
            </a:r>
            <a:r>
              <a:rPr sz="2800" spc="-15" dirty="0">
                <a:latin typeface="Calibri"/>
                <a:cs typeface="Calibri"/>
              </a:rPr>
              <a:t>recovery </a:t>
            </a:r>
            <a:r>
              <a:rPr sz="2800" spc="-5" dirty="0">
                <a:latin typeface="Calibri"/>
                <a:cs typeface="Calibri"/>
              </a:rPr>
              <a:t>of </a:t>
            </a:r>
            <a:r>
              <a:rPr sz="2800" i="1" spc="-10" dirty="0">
                <a:latin typeface="Calibri"/>
                <a:cs typeface="Calibri"/>
              </a:rPr>
              <a:t>Salmonella </a:t>
            </a:r>
            <a:r>
              <a:rPr sz="2800" spc="-5" dirty="0">
                <a:latin typeface="Calibri"/>
                <a:cs typeface="Calibri"/>
              </a:rPr>
              <a:t>and</a:t>
            </a:r>
            <a:r>
              <a:rPr sz="2800" spc="105" dirty="0">
                <a:latin typeface="Calibri"/>
                <a:cs typeface="Calibri"/>
              </a:rPr>
              <a:t> </a:t>
            </a:r>
            <a:r>
              <a:rPr sz="2800" i="1" spc="-10" dirty="0">
                <a:latin typeface="Calibri"/>
                <a:cs typeface="Calibri"/>
              </a:rPr>
              <a:t>Shigella</a:t>
            </a:r>
            <a:endParaRPr sz="2800">
              <a:latin typeface="Calibri"/>
              <a:cs typeface="Calibri"/>
            </a:endParaRPr>
          </a:p>
          <a:p>
            <a:pPr marL="355600">
              <a:lnSpc>
                <a:spcPct val="100000"/>
              </a:lnSpc>
            </a:pPr>
            <a:r>
              <a:rPr sz="2800" spc="-5" dirty="0">
                <a:latin typeface="Calibri"/>
                <a:cs typeface="Calibri"/>
              </a:rPr>
              <a:t>species.</a:t>
            </a:r>
            <a:endParaRPr sz="2800">
              <a:latin typeface="Calibri"/>
              <a:cs typeface="Calibri"/>
            </a:endParaRPr>
          </a:p>
        </p:txBody>
      </p:sp>
      <p:sp>
        <p:nvSpPr>
          <p:cNvPr id="4" name="object 4"/>
          <p:cNvSpPr/>
          <p:nvPr/>
        </p:nvSpPr>
        <p:spPr>
          <a:xfrm>
            <a:off x="3014869" y="3124200"/>
            <a:ext cx="5241234" cy="3429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9197" y="461899"/>
            <a:ext cx="2164080" cy="696595"/>
          </a:xfrm>
          <a:prstGeom prst="rect">
            <a:avLst/>
          </a:prstGeom>
        </p:spPr>
        <p:txBody>
          <a:bodyPr vert="horz" wrap="square" lIns="0" tIns="13335" rIns="0" bIns="0" rtlCol="0">
            <a:spAutoFit/>
          </a:bodyPr>
          <a:lstStyle/>
          <a:p>
            <a:pPr marL="12700">
              <a:lnSpc>
                <a:spcPct val="100000"/>
              </a:lnSpc>
              <a:spcBef>
                <a:spcPts val="105"/>
              </a:spcBef>
            </a:pPr>
            <a:r>
              <a:rPr sz="4400" b="0" u="none" spc="-5" dirty="0">
                <a:latin typeface="Calibri"/>
                <a:cs typeface="Calibri"/>
              </a:rPr>
              <a:t>E</a:t>
            </a:r>
            <a:r>
              <a:rPr sz="4400" b="0" u="none" spc="-85" dirty="0">
                <a:latin typeface="Calibri"/>
                <a:cs typeface="Calibri"/>
              </a:rPr>
              <a:t>x</a:t>
            </a:r>
            <a:r>
              <a:rPr sz="4400" b="0" u="none" dirty="0">
                <a:latin typeface="Calibri"/>
                <a:cs typeface="Calibri"/>
              </a:rPr>
              <a:t>amples</a:t>
            </a:r>
            <a:endParaRPr sz="4400">
              <a:latin typeface="Calibri"/>
              <a:cs typeface="Calibri"/>
            </a:endParaRPr>
          </a:p>
        </p:txBody>
      </p:sp>
      <p:sp>
        <p:nvSpPr>
          <p:cNvPr id="3" name="object 3"/>
          <p:cNvSpPr txBox="1"/>
          <p:nvPr/>
        </p:nvSpPr>
        <p:spPr>
          <a:xfrm>
            <a:off x="535940" y="1607261"/>
            <a:ext cx="7364095" cy="1812289"/>
          </a:xfrm>
          <a:prstGeom prst="rect">
            <a:avLst/>
          </a:prstGeom>
        </p:spPr>
        <p:txBody>
          <a:bodyPr vert="horz" wrap="square" lIns="0" tIns="13335" rIns="0" bIns="0" rtlCol="0">
            <a:spAutoFit/>
          </a:bodyPr>
          <a:lstStyle/>
          <a:p>
            <a:pPr marL="355600" marR="957580" indent="-251460">
              <a:lnSpc>
                <a:spcPct val="100000"/>
              </a:lnSpc>
              <a:spcBef>
                <a:spcPts val="105"/>
              </a:spcBef>
            </a:pPr>
            <a:r>
              <a:rPr sz="3200" b="1" spc="-15" dirty="0">
                <a:latin typeface="Calibri"/>
                <a:cs typeface="Calibri"/>
              </a:rPr>
              <a:t>Cysteine </a:t>
            </a:r>
            <a:r>
              <a:rPr sz="3200" b="1" spc="-5" dirty="0">
                <a:latin typeface="Calibri"/>
                <a:cs typeface="Calibri"/>
              </a:rPr>
              <a:t>Lactose Electrolyte </a:t>
            </a:r>
            <a:r>
              <a:rPr sz="3200" b="1" spc="-10" dirty="0">
                <a:latin typeface="Calibri"/>
                <a:cs typeface="Calibri"/>
              </a:rPr>
              <a:t>Deficient  </a:t>
            </a:r>
            <a:r>
              <a:rPr sz="3200" b="1" spc="-5" dirty="0">
                <a:latin typeface="Calibri"/>
                <a:cs typeface="Calibri"/>
              </a:rPr>
              <a:t>Agar(CLED)</a:t>
            </a:r>
            <a:endParaRPr sz="3200">
              <a:latin typeface="Calibri"/>
              <a:cs typeface="Calibri"/>
            </a:endParaRPr>
          </a:p>
          <a:p>
            <a:pPr marL="355600" marR="5080" indent="-342900">
              <a:lnSpc>
                <a:spcPct val="100000"/>
              </a:lnSpc>
              <a:spcBef>
                <a:spcPts val="625"/>
              </a:spcBef>
              <a:buFont typeface="Arial"/>
              <a:buChar char="•"/>
              <a:tabLst>
                <a:tab pos="354965" algn="l"/>
                <a:tab pos="355600" algn="l"/>
              </a:tabLst>
            </a:pPr>
            <a:r>
              <a:rPr sz="2400" spc="-15" dirty="0">
                <a:latin typeface="Calibri"/>
                <a:cs typeface="Calibri"/>
              </a:rPr>
              <a:t>For </a:t>
            </a:r>
            <a:r>
              <a:rPr sz="2400" spc="-10" dirty="0">
                <a:latin typeface="Calibri"/>
                <a:cs typeface="Calibri"/>
              </a:rPr>
              <a:t>cultivation of pathogen from </a:t>
            </a:r>
            <a:r>
              <a:rPr sz="2400" spc="-5" dirty="0">
                <a:latin typeface="Calibri"/>
                <a:cs typeface="Calibri"/>
              </a:rPr>
              <a:t>urine </a:t>
            </a:r>
            <a:r>
              <a:rPr sz="2400" dirty="0">
                <a:latin typeface="Calibri"/>
                <a:cs typeface="Calibri"/>
              </a:rPr>
              <a:t>specimen , </a:t>
            </a:r>
            <a:r>
              <a:rPr sz="2400" spc="-5" dirty="0">
                <a:latin typeface="Calibri"/>
                <a:cs typeface="Calibri"/>
              </a:rPr>
              <a:t>inhibit  swarming of </a:t>
            </a:r>
            <a:r>
              <a:rPr sz="2400" i="1" spc="-5" dirty="0">
                <a:latin typeface="Calibri"/>
                <a:cs typeface="Calibri"/>
              </a:rPr>
              <a:t>proteus</a:t>
            </a:r>
            <a:r>
              <a:rPr sz="2400" i="1" spc="-40" dirty="0">
                <a:latin typeface="Calibri"/>
                <a:cs typeface="Calibri"/>
              </a:rPr>
              <a:t> </a:t>
            </a:r>
            <a:r>
              <a:rPr sz="2400" i="1" dirty="0">
                <a:latin typeface="Calibri"/>
                <a:cs typeface="Calibri"/>
              </a:rPr>
              <a:t>sp</a:t>
            </a:r>
            <a:r>
              <a:rPr sz="2400" dirty="0">
                <a:latin typeface="Calibri"/>
                <a:cs typeface="Calibri"/>
              </a:rPr>
              <a:t>.</a:t>
            </a:r>
            <a:endParaRPr sz="2400">
              <a:latin typeface="Calibri"/>
              <a:cs typeface="Calibri"/>
            </a:endParaRPr>
          </a:p>
        </p:txBody>
      </p:sp>
      <p:sp>
        <p:nvSpPr>
          <p:cNvPr id="4" name="object 4"/>
          <p:cNvSpPr/>
          <p:nvPr/>
        </p:nvSpPr>
        <p:spPr>
          <a:xfrm>
            <a:off x="5257800" y="4047744"/>
            <a:ext cx="3048000" cy="212445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43000" y="4038600"/>
            <a:ext cx="3229355" cy="184861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243708" y="5894019"/>
            <a:ext cx="130365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libri"/>
                <a:cs typeface="Calibri"/>
              </a:rPr>
              <a:t>CLED,</a:t>
            </a:r>
            <a:r>
              <a:rPr sz="1800" spc="-50" dirty="0">
                <a:latin typeface="Calibri"/>
                <a:cs typeface="Calibri"/>
              </a:rPr>
              <a:t> </a:t>
            </a:r>
            <a:r>
              <a:rPr sz="1800" spc="-10" dirty="0">
                <a:latin typeface="Calibri"/>
                <a:cs typeface="Calibri"/>
              </a:rPr>
              <a:t>serratia</a:t>
            </a:r>
            <a:endParaRPr sz="18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9197" y="461899"/>
            <a:ext cx="2164080" cy="696595"/>
          </a:xfrm>
          <a:prstGeom prst="rect">
            <a:avLst/>
          </a:prstGeom>
        </p:spPr>
        <p:txBody>
          <a:bodyPr vert="horz" wrap="square" lIns="0" tIns="13335" rIns="0" bIns="0" rtlCol="0">
            <a:spAutoFit/>
          </a:bodyPr>
          <a:lstStyle/>
          <a:p>
            <a:pPr marL="12700">
              <a:lnSpc>
                <a:spcPct val="100000"/>
              </a:lnSpc>
              <a:spcBef>
                <a:spcPts val="105"/>
              </a:spcBef>
            </a:pPr>
            <a:r>
              <a:rPr sz="4400" b="0" u="none" spc="-5" dirty="0">
                <a:latin typeface="Calibri"/>
                <a:cs typeface="Calibri"/>
              </a:rPr>
              <a:t>E</a:t>
            </a:r>
            <a:r>
              <a:rPr sz="4400" b="0" u="none" spc="-85" dirty="0">
                <a:latin typeface="Calibri"/>
                <a:cs typeface="Calibri"/>
              </a:rPr>
              <a:t>x</a:t>
            </a:r>
            <a:r>
              <a:rPr sz="4400" b="0" u="none" dirty="0">
                <a:latin typeface="Calibri"/>
                <a:cs typeface="Calibri"/>
              </a:rPr>
              <a:t>amples</a:t>
            </a:r>
            <a:endParaRPr sz="4400">
              <a:latin typeface="Calibri"/>
              <a:cs typeface="Calibri"/>
            </a:endParaRPr>
          </a:p>
        </p:txBody>
      </p:sp>
      <p:sp>
        <p:nvSpPr>
          <p:cNvPr id="3" name="object 3"/>
          <p:cNvSpPr txBox="1"/>
          <p:nvPr/>
        </p:nvSpPr>
        <p:spPr>
          <a:xfrm>
            <a:off x="535940" y="1607261"/>
            <a:ext cx="6858000" cy="1812289"/>
          </a:xfrm>
          <a:prstGeom prst="rect">
            <a:avLst/>
          </a:prstGeom>
        </p:spPr>
        <p:txBody>
          <a:bodyPr vert="horz" wrap="square" lIns="0" tIns="13335" rIns="0" bIns="0" rtlCol="0">
            <a:spAutoFit/>
          </a:bodyPr>
          <a:lstStyle/>
          <a:p>
            <a:pPr marL="355600" marR="560070" indent="-158750">
              <a:lnSpc>
                <a:spcPct val="100000"/>
              </a:lnSpc>
              <a:spcBef>
                <a:spcPts val="105"/>
              </a:spcBef>
            </a:pPr>
            <a:r>
              <a:rPr sz="3200" b="1" spc="-15" dirty="0">
                <a:latin typeface="Calibri"/>
                <a:cs typeface="Calibri"/>
              </a:rPr>
              <a:t>Thiosulfate-citrate-bile </a:t>
            </a:r>
            <a:r>
              <a:rPr sz="3200" b="1" spc="-5" dirty="0">
                <a:latin typeface="Calibri"/>
                <a:cs typeface="Calibri"/>
              </a:rPr>
              <a:t>salts-sucrose  </a:t>
            </a:r>
            <a:r>
              <a:rPr sz="3200" b="1" spc="-15" dirty="0">
                <a:latin typeface="Calibri"/>
                <a:cs typeface="Calibri"/>
              </a:rPr>
              <a:t>agar(TCBS)</a:t>
            </a:r>
            <a:endParaRPr sz="3200">
              <a:latin typeface="Calibri"/>
              <a:cs typeface="Calibri"/>
            </a:endParaRPr>
          </a:p>
          <a:p>
            <a:pPr marL="355600" marR="5080" indent="-342900">
              <a:lnSpc>
                <a:spcPct val="100000"/>
              </a:lnSpc>
              <a:spcBef>
                <a:spcPts val="625"/>
              </a:spcBef>
              <a:buFont typeface="Arial"/>
              <a:buChar char="•"/>
              <a:tabLst>
                <a:tab pos="354965" algn="l"/>
                <a:tab pos="355600" algn="l"/>
              </a:tabLst>
            </a:pPr>
            <a:r>
              <a:rPr sz="2400" spc="-5" dirty="0">
                <a:latin typeface="Calibri"/>
                <a:cs typeface="Calibri"/>
                <a:hlinkClick r:id="rId2"/>
              </a:rPr>
              <a:t>highly selective </a:t>
            </a:r>
            <a:r>
              <a:rPr sz="2400" spc="-20" dirty="0">
                <a:latin typeface="Calibri"/>
                <a:cs typeface="Calibri"/>
                <a:hlinkClick r:id="rId2"/>
              </a:rPr>
              <a:t>for </a:t>
            </a:r>
            <a:r>
              <a:rPr sz="2400" dirty="0">
                <a:latin typeface="Calibri"/>
                <a:cs typeface="Calibri"/>
                <a:hlinkClick r:id="rId2"/>
              </a:rPr>
              <a:t>the </a:t>
            </a:r>
            <a:r>
              <a:rPr sz="2400" spc="-5" dirty="0">
                <a:latin typeface="Calibri"/>
                <a:cs typeface="Calibri"/>
                <a:hlinkClick r:id="rId2"/>
              </a:rPr>
              <a:t>isolation of</a:t>
            </a:r>
            <a:r>
              <a:rPr sz="2400" spc="-5" dirty="0">
                <a:solidFill>
                  <a:srgbClr val="0000FF"/>
                </a:solidFill>
                <a:latin typeface="Calibri"/>
                <a:cs typeface="Calibri"/>
                <a:hlinkClick r:id="rId2"/>
              </a:rPr>
              <a:t> </a:t>
            </a:r>
            <a:r>
              <a:rPr sz="2400" u="heavy" spc="-125" dirty="0">
                <a:solidFill>
                  <a:srgbClr val="0000FF"/>
                </a:solidFill>
                <a:uFill>
                  <a:solidFill>
                    <a:srgbClr val="0000FF"/>
                  </a:solidFill>
                </a:uFill>
                <a:latin typeface="Calibri"/>
                <a:cs typeface="Calibri"/>
                <a:hlinkClick r:id="rId2"/>
              </a:rPr>
              <a:t>V. </a:t>
            </a:r>
            <a:r>
              <a:rPr sz="2400" u="heavy" spc="-10" dirty="0">
                <a:solidFill>
                  <a:srgbClr val="0000FF"/>
                </a:solidFill>
                <a:uFill>
                  <a:solidFill>
                    <a:srgbClr val="0000FF"/>
                  </a:solidFill>
                </a:uFill>
                <a:latin typeface="Calibri"/>
                <a:cs typeface="Calibri"/>
                <a:hlinkClick r:id="rId2"/>
              </a:rPr>
              <a:t>cholerae</a:t>
            </a:r>
            <a:r>
              <a:rPr sz="2400" spc="-10" dirty="0">
                <a:solidFill>
                  <a:srgbClr val="0000FF"/>
                </a:solidFill>
                <a:latin typeface="Calibri"/>
                <a:cs typeface="Calibri"/>
                <a:hlinkClick r:id="rId2"/>
              </a:rPr>
              <a:t> </a:t>
            </a:r>
            <a:r>
              <a:rPr sz="2400" dirty="0">
                <a:latin typeface="Calibri"/>
                <a:cs typeface="Calibri"/>
                <a:hlinkClick r:id="rId2"/>
              </a:rPr>
              <a:t>and</a:t>
            </a:r>
            <a:r>
              <a:rPr sz="2400" dirty="0">
                <a:solidFill>
                  <a:srgbClr val="0000FF"/>
                </a:solidFill>
                <a:latin typeface="Calibri"/>
                <a:cs typeface="Calibri"/>
                <a:hlinkClick r:id="rId2"/>
              </a:rPr>
              <a:t> </a:t>
            </a:r>
            <a:r>
              <a:rPr sz="2400" u="heavy" spc="-125" dirty="0">
                <a:solidFill>
                  <a:srgbClr val="0000FF"/>
                </a:solidFill>
                <a:uFill>
                  <a:solidFill>
                    <a:srgbClr val="0000FF"/>
                  </a:solidFill>
                </a:uFill>
                <a:latin typeface="Calibri"/>
                <a:cs typeface="Calibri"/>
                <a:hlinkClick r:id="rId2"/>
              </a:rPr>
              <a:t>V.  </a:t>
            </a:r>
            <a:r>
              <a:rPr sz="2400" u="heavy" spc="-5" dirty="0">
                <a:solidFill>
                  <a:srgbClr val="0000FF"/>
                </a:solidFill>
                <a:uFill>
                  <a:solidFill>
                    <a:srgbClr val="0000FF"/>
                  </a:solidFill>
                </a:uFill>
                <a:latin typeface="Calibri"/>
                <a:cs typeface="Calibri"/>
                <a:hlinkClick r:id="rId2"/>
              </a:rPr>
              <a:t>parahaemolyticus</a:t>
            </a:r>
            <a:endParaRPr sz="2400">
              <a:latin typeface="Calibri"/>
              <a:cs typeface="Calibri"/>
            </a:endParaRPr>
          </a:p>
        </p:txBody>
      </p:sp>
      <p:sp>
        <p:nvSpPr>
          <p:cNvPr id="4" name="object 4"/>
          <p:cNvSpPr txBox="1"/>
          <p:nvPr/>
        </p:nvSpPr>
        <p:spPr>
          <a:xfrm>
            <a:off x="3660775" y="5849213"/>
            <a:ext cx="4290695" cy="574675"/>
          </a:xfrm>
          <a:prstGeom prst="rect">
            <a:avLst/>
          </a:prstGeom>
        </p:spPr>
        <p:txBody>
          <a:bodyPr vert="horz" wrap="square" lIns="0" tIns="12700" rIns="0" bIns="0" rtlCol="0">
            <a:spAutoFit/>
          </a:bodyPr>
          <a:lstStyle/>
          <a:p>
            <a:pPr marL="12700">
              <a:lnSpc>
                <a:spcPct val="100000"/>
              </a:lnSpc>
              <a:spcBef>
                <a:spcPts val="100"/>
              </a:spcBef>
            </a:pPr>
            <a:r>
              <a:rPr sz="1800" spc="-30" dirty="0">
                <a:latin typeface="Calibri"/>
                <a:cs typeface="Calibri"/>
              </a:rPr>
              <a:t>Yellow </a:t>
            </a:r>
            <a:r>
              <a:rPr sz="1800" spc="-10" dirty="0">
                <a:latin typeface="Calibri"/>
                <a:cs typeface="Calibri"/>
              </a:rPr>
              <a:t>coloured (sucrose fermenting)</a:t>
            </a:r>
            <a:r>
              <a:rPr sz="1800" spc="140" dirty="0">
                <a:latin typeface="Calibri"/>
                <a:cs typeface="Calibri"/>
              </a:rPr>
              <a:t> </a:t>
            </a:r>
            <a:r>
              <a:rPr sz="1800" spc="-10" dirty="0">
                <a:latin typeface="Calibri"/>
                <a:cs typeface="Calibri"/>
              </a:rPr>
              <a:t>colonies</a:t>
            </a:r>
            <a:endParaRPr sz="1800">
              <a:latin typeface="Calibri"/>
              <a:cs typeface="Calibri"/>
            </a:endParaRPr>
          </a:p>
          <a:p>
            <a:pPr marL="12700">
              <a:lnSpc>
                <a:spcPct val="100000"/>
              </a:lnSpc>
              <a:spcBef>
                <a:spcPts val="5"/>
              </a:spcBef>
            </a:pPr>
            <a:r>
              <a:rPr sz="1800" spc="-5" dirty="0">
                <a:latin typeface="Calibri"/>
                <a:cs typeface="Calibri"/>
              </a:rPr>
              <a:t>of </a:t>
            </a:r>
            <a:r>
              <a:rPr sz="1800" u="heavy" spc="-10" dirty="0">
                <a:solidFill>
                  <a:srgbClr val="0000FF"/>
                </a:solidFill>
                <a:uFill>
                  <a:solidFill>
                    <a:srgbClr val="0000FF"/>
                  </a:solidFill>
                </a:uFill>
                <a:latin typeface="Calibri"/>
                <a:cs typeface="Calibri"/>
                <a:hlinkClick r:id="rId3"/>
              </a:rPr>
              <a:t>Vibrio cholerae</a:t>
            </a:r>
            <a:r>
              <a:rPr sz="1800" u="heavy" spc="-10" dirty="0">
                <a:solidFill>
                  <a:srgbClr val="0000FF"/>
                </a:solidFill>
                <a:uFill>
                  <a:solidFill>
                    <a:srgbClr val="0000FF"/>
                  </a:solidFill>
                </a:uFill>
                <a:latin typeface="Calibri"/>
                <a:cs typeface="Calibri"/>
              </a:rPr>
              <a:t> </a:t>
            </a:r>
            <a:r>
              <a:rPr sz="1800" spc="-5" dirty="0">
                <a:latin typeface="Calibri"/>
                <a:cs typeface="Calibri"/>
              </a:rPr>
              <a:t>on </a:t>
            </a:r>
            <a:r>
              <a:rPr sz="1800" spc="-15" dirty="0">
                <a:latin typeface="Calibri"/>
                <a:cs typeface="Calibri"/>
              </a:rPr>
              <a:t>TCBS</a:t>
            </a:r>
            <a:r>
              <a:rPr sz="1800" spc="70" dirty="0">
                <a:latin typeface="Calibri"/>
                <a:cs typeface="Calibri"/>
              </a:rPr>
              <a:t> </a:t>
            </a:r>
            <a:r>
              <a:rPr sz="1800" spc="-45" dirty="0">
                <a:latin typeface="Calibri"/>
                <a:cs typeface="Calibri"/>
              </a:rPr>
              <a:t>agar.</a:t>
            </a:r>
            <a:endParaRPr sz="1800">
              <a:latin typeface="Calibri"/>
              <a:cs typeface="Calibri"/>
            </a:endParaRPr>
          </a:p>
        </p:txBody>
      </p:sp>
      <p:sp>
        <p:nvSpPr>
          <p:cNvPr id="5" name="object 5"/>
          <p:cNvSpPr/>
          <p:nvPr/>
        </p:nvSpPr>
        <p:spPr>
          <a:xfrm>
            <a:off x="3505200" y="3505200"/>
            <a:ext cx="4800600" cy="231190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30" dirty="0"/>
              <a:t>Transport</a:t>
            </a:r>
            <a:r>
              <a:rPr spc="-65" dirty="0"/>
              <a:t> </a:t>
            </a:r>
            <a:r>
              <a:rPr dirty="0"/>
              <a:t>media</a:t>
            </a:r>
          </a:p>
        </p:txBody>
      </p:sp>
      <p:sp>
        <p:nvSpPr>
          <p:cNvPr id="3" name="object 3"/>
          <p:cNvSpPr txBox="1">
            <a:spLocks noGrp="1"/>
          </p:cNvSpPr>
          <p:nvPr>
            <p:ph type="body" idx="1"/>
          </p:nvPr>
        </p:nvSpPr>
        <p:spPr>
          <a:prstGeom prst="rect">
            <a:avLst/>
          </a:prstGeom>
        </p:spPr>
        <p:txBody>
          <a:bodyPr vert="horz" wrap="square" lIns="0" tIns="85725" rIns="0" bIns="0" rtlCol="0">
            <a:spAutoFit/>
          </a:bodyPr>
          <a:lstStyle/>
          <a:p>
            <a:pPr marL="355600" indent="-342900" algn="just">
              <a:lnSpc>
                <a:spcPct val="100000"/>
              </a:lnSpc>
              <a:spcBef>
                <a:spcPts val="675"/>
              </a:spcBef>
              <a:buFont typeface="Arial"/>
              <a:buChar char="•"/>
              <a:tabLst>
                <a:tab pos="355600" algn="l"/>
              </a:tabLst>
            </a:pPr>
            <a:r>
              <a:rPr dirty="0"/>
              <a:t>Media </a:t>
            </a:r>
            <a:r>
              <a:rPr spc="-5" dirty="0"/>
              <a:t>used </a:t>
            </a:r>
            <a:r>
              <a:rPr spc="-20" dirty="0"/>
              <a:t>for </a:t>
            </a:r>
            <a:r>
              <a:rPr spc="-5" dirty="0"/>
              <a:t>transporting </a:t>
            </a:r>
            <a:r>
              <a:rPr dirty="0"/>
              <a:t>the</a:t>
            </a:r>
            <a:r>
              <a:rPr spc="-35" dirty="0"/>
              <a:t> </a:t>
            </a:r>
            <a:r>
              <a:rPr spc="-5" dirty="0"/>
              <a:t>samples.</a:t>
            </a:r>
          </a:p>
          <a:p>
            <a:pPr marL="355600" marR="5080" indent="-342900" algn="just">
              <a:lnSpc>
                <a:spcPct val="100000"/>
              </a:lnSpc>
              <a:spcBef>
                <a:spcPts val="580"/>
              </a:spcBef>
              <a:buFont typeface="Arial"/>
              <a:buChar char="•"/>
              <a:tabLst>
                <a:tab pos="355600" algn="l"/>
              </a:tabLst>
            </a:pPr>
            <a:r>
              <a:rPr spc="-15" dirty="0"/>
              <a:t>Delicate organisms may </a:t>
            </a:r>
            <a:r>
              <a:rPr spc="-5" dirty="0"/>
              <a:t>not survive </a:t>
            </a:r>
            <a:r>
              <a:rPr dirty="0"/>
              <a:t>the time  </a:t>
            </a:r>
            <a:r>
              <a:rPr spc="-20" dirty="0"/>
              <a:t>taken for </a:t>
            </a:r>
            <a:r>
              <a:rPr spc="-5" dirty="0"/>
              <a:t>transporting </a:t>
            </a:r>
            <a:r>
              <a:rPr dirty="0"/>
              <a:t>the </a:t>
            </a:r>
            <a:r>
              <a:rPr spc="-5" dirty="0"/>
              <a:t>specimen</a:t>
            </a:r>
            <a:r>
              <a:rPr spc="-60" dirty="0"/>
              <a:t> </a:t>
            </a:r>
            <a:r>
              <a:rPr dirty="0"/>
              <a:t>without  a </a:t>
            </a:r>
            <a:r>
              <a:rPr spc="-10" dirty="0"/>
              <a:t>transport</a:t>
            </a:r>
            <a:r>
              <a:rPr spc="-30" dirty="0"/>
              <a:t> </a:t>
            </a:r>
            <a:r>
              <a:rPr dirty="0"/>
              <a:t>media.</a:t>
            </a:r>
          </a:p>
          <a:p>
            <a:pPr marL="355600" indent="-342900" algn="just">
              <a:lnSpc>
                <a:spcPct val="100000"/>
              </a:lnSpc>
              <a:spcBef>
                <a:spcPts val="575"/>
              </a:spcBef>
              <a:buFont typeface="Arial"/>
              <a:buChar char="•"/>
              <a:tabLst>
                <a:tab pos="355600" algn="l"/>
              </a:tabLst>
            </a:pPr>
            <a:r>
              <a:rPr spc="-5" dirty="0"/>
              <a:t>Eg:</a:t>
            </a:r>
          </a:p>
          <a:p>
            <a:pPr marL="756285" lvl="1" indent="-287020" algn="just">
              <a:lnSpc>
                <a:spcPct val="100000"/>
              </a:lnSpc>
              <a:spcBef>
                <a:spcPts val="580"/>
              </a:spcBef>
              <a:buFont typeface="Arial"/>
              <a:buChar char="–"/>
              <a:tabLst>
                <a:tab pos="756920" algn="l"/>
              </a:tabLst>
            </a:pPr>
            <a:r>
              <a:rPr sz="2400" b="1" spc="-10" dirty="0">
                <a:latin typeface="Calibri"/>
                <a:cs typeface="Calibri"/>
              </a:rPr>
              <a:t>Stuart’s</a:t>
            </a:r>
            <a:r>
              <a:rPr sz="2400" b="1" spc="15" dirty="0">
                <a:latin typeface="Calibri"/>
                <a:cs typeface="Calibri"/>
              </a:rPr>
              <a:t> </a:t>
            </a:r>
            <a:r>
              <a:rPr sz="2400" b="1" spc="-5" dirty="0">
                <a:latin typeface="Calibri"/>
                <a:cs typeface="Calibri"/>
              </a:rPr>
              <a:t>medium</a:t>
            </a:r>
            <a:endParaRPr sz="2400">
              <a:latin typeface="Calibri"/>
              <a:cs typeface="Calibri"/>
            </a:endParaRPr>
          </a:p>
          <a:p>
            <a:pPr marL="756285" lvl="1" indent="-287020" algn="just">
              <a:lnSpc>
                <a:spcPct val="100000"/>
              </a:lnSpc>
              <a:spcBef>
                <a:spcPts val="575"/>
              </a:spcBef>
              <a:buFont typeface="Arial"/>
              <a:buChar char="–"/>
              <a:tabLst>
                <a:tab pos="756920" algn="l"/>
              </a:tabLst>
            </a:pPr>
            <a:r>
              <a:rPr sz="2400" b="1" spc="-15" dirty="0">
                <a:latin typeface="Calibri"/>
                <a:cs typeface="Calibri"/>
              </a:rPr>
              <a:t>Buffered </a:t>
            </a:r>
            <a:r>
              <a:rPr sz="2400" b="1" spc="-10" dirty="0">
                <a:latin typeface="Calibri"/>
                <a:cs typeface="Calibri"/>
              </a:rPr>
              <a:t>glycerol </a:t>
            </a:r>
            <a:r>
              <a:rPr sz="2400" b="1" dirty="0">
                <a:latin typeface="Calibri"/>
                <a:cs typeface="Calibri"/>
              </a:rPr>
              <a:t>saline</a:t>
            </a:r>
            <a:endParaRPr sz="2400">
              <a:latin typeface="Calibri"/>
              <a:cs typeface="Calibri"/>
            </a:endParaRPr>
          </a:p>
        </p:txBody>
      </p:sp>
      <p:sp>
        <p:nvSpPr>
          <p:cNvPr id="4" name="object 4"/>
          <p:cNvSpPr/>
          <p:nvPr/>
        </p:nvSpPr>
        <p:spPr>
          <a:xfrm>
            <a:off x="6248400" y="2133600"/>
            <a:ext cx="2535936" cy="3581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40" y="464565"/>
            <a:ext cx="2886710" cy="513715"/>
          </a:xfrm>
          <a:prstGeom prst="rect">
            <a:avLst/>
          </a:prstGeom>
        </p:spPr>
        <p:txBody>
          <a:bodyPr vert="horz" wrap="square" lIns="0" tIns="13335" rIns="0" bIns="0" rtlCol="0">
            <a:spAutoFit/>
          </a:bodyPr>
          <a:lstStyle/>
          <a:p>
            <a:pPr marL="12700">
              <a:lnSpc>
                <a:spcPct val="100000"/>
              </a:lnSpc>
              <a:spcBef>
                <a:spcPts val="105"/>
              </a:spcBef>
            </a:pPr>
            <a:r>
              <a:rPr sz="3200" spc="-5" dirty="0"/>
              <a:t>Anaerobic</a:t>
            </a:r>
            <a:r>
              <a:rPr sz="3200" spc="-90" dirty="0"/>
              <a:t> </a:t>
            </a:r>
            <a:r>
              <a:rPr sz="3200" spc="-5" dirty="0"/>
              <a:t>media</a:t>
            </a:r>
            <a:endParaRPr sz="3200"/>
          </a:p>
        </p:txBody>
      </p:sp>
      <p:sp>
        <p:nvSpPr>
          <p:cNvPr id="3" name="object 3"/>
          <p:cNvSpPr txBox="1"/>
          <p:nvPr/>
        </p:nvSpPr>
        <p:spPr>
          <a:xfrm>
            <a:off x="231140" y="1040637"/>
            <a:ext cx="7848600" cy="2723515"/>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spc="-10" dirty="0">
                <a:latin typeface="Calibri"/>
                <a:cs typeface="Calibri"/>
              </a:rPr>
              <a:t>These </a:t>
            </a:r>
            <a:r>
              <a:rPr sz="2800" spc="-5" dirty="0">
                <a:latin typeface="Calibri"/>
                <a:cs typeface="Calibri"/>
              </a:rPr>
              <a:t>media </a:t>
            </a:r>
            <a:r>
              <a:rPr sz="2800" spc="-20" dirty="0">
                <a:latin typeface="Calibri"/>
                <a:cs typeface="Calibri"/>
              </a:rPr>
              <a:t>are </a:t>
            </a:r>
            <a:r>
              <a:rPr sz="2800" spc="-10" dirty="0">
                <a:latin typeface="Calibri"/>
                <a:cs typeface="Calibri"/>
              </a:rPr>
              <a:t>used </a:t>
            </a:r>
            <a:r>
              <a:rPr sz="2800" spc="-20" dirty="0">
                <a:latin typeface="Calibri"/>
                <a:cs typeface="Calibri"/>
              </a:rPr>
              <a:t>to grow </a:t>
            </a:r>
            <a:r>
              <a:rPr sz="2800" spc="-15" dirty="0">
                <a:latin typeface="Calibri"/>
                <a:cs typeface="Calibri"/>
              </a:rPr>
              <a:t>anaerobic</a:t>
            </a:r>
            <a:r>
              <a:rPr sz="2800" spc="150" dirty="0">
                <a:latin typeface="Calibri"/>
                <a:cs typeface="Calibri"/>
              </a:rPr>
              <a:t> </a:t>
            </a:r>
            <a:r>
              <a:rPr sz="2800" spc="-15" dirty="0">
                <a:latin typeface="Calibri"/>
                <a:cs typeface="Calibri"/>
              </a:rPr>
              <a:t>organisms.</a:t>
            </a:r>
            <a:endParaRPr sz="2800">
              <a:latin typeface="Calibri"/>
              <a:cs typeface="Calibri"/>
            </a:endParaRPr>
          </a:p>
          <a:p>
            <a:pPr>
              <a:lnSpc>
                <a:spcPct val="100000"/>
              </a:lnSpc>
              <a:spcBef>
                <a:spcPts val="40"/>
              </a:spcBef>
              <a:buChar char="•"/>
            </a:pPr>
            <a:endParaRPr sz="4000">
              <a:latin typeface="Times New Roman"/>
              <a:cs typeface="Times New Roman"/>
            </a:endParaRPr>
          </a:p>
          <a:p>
            <a:pPr marL="12700">
              <a:lnSpc>
                <a:spcPct val="100000"/>
              </a:lnSpc>
            </a:pPr>
            <a:r>
              <a:rPr sz="2400" spc="-5" dirty="0">
                <a:latin typeface="Calibri"/>
                <a:cs typeface="Calibri"/>
              </a:rPr>
              <a:t>Eg:</a:t>
            </a:r>
            <a:endParaRPr sz="2400">
              <a:latin typeface="Calibri"/>
              <a:cs typeface="Calibri"/>
            </a:endParaRPr>
          </a:p>
          <a:p>
            <a:pPr marL="424180" indent="-411480">
              <a:lnSpc>
                <a:spcPct val="100000"/>
              </a:lnSpc>
              <a:spcBef>
                <a:spcPts val="575"/>
              </a:spcBef>
              <a:buFont typeface="Arial"/>
              <a:buChar char="•"/>
              <a:tabLst>
                <a:tab pos="423545" algn="l"/>
                <a:tab pos="424180" algn="l"/>
              </a:tabLst>
            </a:pPr>
            <a:r>
              <a:rPr sz="2400" spc="-25" dirty="0">
                <a:latin typeface="Calibri"/>
                <a:cs typeface="Calibri"/>
              </a:rPr>
              <a:t>Robertson’s </a:t>
            </a:r>
            <a:r>
              <a:rPr sz="2400" spc="-20" dirty="0">
                <a:latin typeface="Calibri"/>
                <a:cs typeface="Calibri"/>
              </a:rPr>
              <a:t>cooked </a:t>
            </a:r>
            <a:r>
              <a:rPr sz="2400" spc="-5" dirty="0">
                <a:latin typeface="Calibri"/>
                <a:cs typeface="Calibri"/>
              </a:rPr>
              <a:t>meat </a:t>
            </a:r>
            <a:r>
              <a:rPr sz="2400" dirty="0">
                <a:latin typeface="Calibri"/>
                <a:cs typeface="Calibri"/>
              </a:rPr>
              <a:t>medium.</a:t>
            </a:r>
            <a:endParaRPr sz="2400">
              <a:latin typeface="Calibri"/>
              <a:cs typeface="Calibri"/>
            </a:endParaRPr>
          </a:p>
          <a:p>
            <a:pPr>
              <a:lnSpc>
                <a:spcPct val="100000"/>
              </a:lnSpc>
              <a:spcBef>
                <a:spcPts val="5"/>
              </a:spcBef>
              <a:buChar char="•"/>
            </a:pPr>
            <a:endParaRPr sz="3500">
              <a:latin typeface="Times New Roman"/>
              <a:cs typeface="Times New Roman"/>
            </a:endParaRPr>
          </a:p>
          <a:p>
            <a:pPr marL="424180" indent="-411480">
              <a:lnSpc>
                <a:spcPct val="100000"/>
              </a:lnSpc>
              <a:buFont typeface="Arial"/>
              <a:buChar char="•"/>
              <a:tabLst>
                <a:tab pos="423545" algn="l"/>
                <a:tab pos="424180" algn="l"/>
              </a:tabLst>
            </a:pPr>
            <a:r>
              <a:rPr sz="2400" spc="-15" dirty="0">
                <a:latin typeface="Calibri"/>
                <a:cs typeface="Calibri"/>
              </a:rPr>
              <a:t>Thioglycolate </a:t>
            </a:r>
            <a:r>
              <a:rPr sz="2400" spc="-10" dirty="0">
                <a:latin typeface="Calibri"/>
                <a:cs typeface="Calibri"/>
              </a:rPr>
              <a:t>broth</a:t>
            </a:r>
            <a:r>
              <a:rPr sz="2400" spc="-15" dirty="0">
                <a:latin typeface="Calibri"/>
                <a:cs typeface="Calibri"/>
              </a:rPr>
              <a:t> </a:t>
            </a:r>
            <a:r>
              <a:rPr sz="2400" dirty="0">
                <a:latin typeface="Calibri"/>
                <a:cs typeface="Calibri"/>
              </a:rPr>
              <a:t>medium.</a:t>
            </a:r>
            <a:endParaRPr sz="2400">
              <a:latin typeface="Calibri"/>
              <a:cs typeface="Calibri"/>
            </a:endParaRPr>
          </a:p>
        </p:txBody>
      </p:sp>
      <p:sp>
        <p:nvSpPr>
          <p:cNvPr id="4" name="object 4"/>
          <p:cNvSpPr/>
          <p:nvPr/>
        </p:nvSpPr>
        <p:spPr>
          <a:xfrm>
            <a:off x="5715000" y="2286000"/>
            <a:ext cx="3124200" cy="4267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76400" y="3962400"/>
            <a:ext cx="1981200" cy="2743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24227" y="5239511"/>
            <a:ext cx="5073396" cy="123139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158364" y="5369763"/>
            <a:ext cx="4371340" cy="696595"/>
          </a:xfrm>
          <a:prstGeom prst="rect">
            <a:avLst/>
          </a:prstGeom>
        </p:spPr>
        <p:txBody>
          <a:bodyPr vert="horz" wrap="square" lIns="0" tIns="12700" rIns="0" bIns="0" rtlCol="0">
            <a:spAutoFit/>
          </a:bodyPr>
          <a:lstStyle/>
          <a:p>
            <a:pPr marL="12700">
              <a:lnSpc>
                <a:spcPct val="100000"/>
              </a:lnSpc>
              <a:spcBef>
                <a:spcPts val="100"/>
              </a:spcBef>
            </a:pPr>
            <a:r>
              <a:rPr sz="4400" u="none" spc="-5" dirty="0"/>
              <a:t>Media</a:t>
            </a:r>
            <a:r>
              <a:rPr sz="4400" u="none" spc="-65" dirty="0"/>
              <a:t> </a:t>
            </a:r>
            <a:r>
              <a:rPr sz="4400" u="none" spc="-20" dirty="0"/>
              <a:t>Preparation</a:t>
            </a:r>
            <a:endParaRPr sz="4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93444" y="156159"/>
            <a:ext cx="7092950" cy="1123315"/>
          </a:xfrm>
          <a:prstGeom prst="rect">
            <a:avLst/>
          </a:prstGeom>
        </p:spPr>
        <p:txBody>
          <a:bodyPr vert="horz" wrap="square" lIns="0" tIns="12700" rIns="0" bIns="0" rtlCol="0">
            <a:spAutoFit/>
          </a:bodyPr>
          <a:lstStyle/>
          <a:p>
            <a:pPr marL="12700" marR="5080">
              <a:lnSpc>
                <a:spcPct val="100000"/>
              </a:lnSpc>
              <a:spcBef>
                <a:spcPts val="100"/>
              </a:spcBef>
            </a:pPr>
            <a:r>
              <a:rPr sz="3600" b="0" u="none" spc="-5" dirty="0">
                <a:latin typeface="Calibri"/>
                <a:cs typeface="Calibri"/>
              </a:rPr>
              <a:t>Assemble </a:t>
            </a:r>
            <a:r>
              <a:rPr sz="3600" b="0" u="none" dirty="0">
                <a:latin typeface="Calibri"/>
                <a:cs typeface="Calibri"/>
              </a:rPr>
              <a:t>all </a:t>
            </a:r>
            <a:r>
              <a:rPr sz="3600" b="0" u="none" spc="-5" dirty="0">
                <a:latin typeface="Calibri"/>
                <a:cs typeface="Calibri"/>
              </a:rPr>
              <a:t>of </a:t>
            </a:r>
            <a:r>
              <a:rPr sz="3600" b="0" u="none" spc="-15" dirty="0">
                <a:latin typeface="Calibri"/>
                <a:cs typeface="Calibri"/>
              </a:rPr>
              <a:t>your </a:t>
            </a:r>
            <a:r>
              <a:rPr sz="3600" b="0" u="none" spc="-5" dirty="0">
                <a:latin typeface="Calibri"/>
                <a:cs typeface="Calibri"/>
              </a:rPr>
              <a:t>chemicals </a:t>
            </a:r>
            <a:r>
              <a:rPr sz="3600" b="0" u="none" dirty="0">
                <a:latin typeface="Calibri"/>
                <a:cs typeface="Calibri"/>
              </a:rPr>
              <a:t>in </a:t>
            </a:r>
            <a:r>
              <a:rPr sz="3600" b="0" u="none" spc="-15" dirty="0">
                <a:latin typeface="Calibri"/>
                <a:cs typeface="Calibri"/>
              </a:rPr>
              <a:t>your  work area </a:t>
            </a:r>
            <a:r>
              <a:rPr sz="3600" b="0" u="none" spc="-30" dirty="0">
                <a:latin typeface="Calibri"/>
                <a:cs typeface="Calibri"/>
              </a:rPr>
              <a:t>before </a:t>
            </a:r>
            <a:r>
              <a:rPr sz="3600" b="0" u="none" spc="-15" dirty="0">
                <a:latin typeface="Calibri"/>
                <a:cs typeface="Calibri"/>
              </a:rPr>
              <a:t>you</a:t>
            </a:r>
            <a:r>
              <a:rPr sz="3600" b="0" u="none" spc="-10" dirty="0">
                <a:latin typeface="Calibri"/>
                <a:cs typeface="Calibri"/>
              </a:rPr>
              <a:t> </a:t>
            </a:r>
            <a:r>
              <a:rPr sz="3600" b="0" u="none" spc="-5" dirty="0">
                <a:latin typeface="Calibri"/>
                <a:cs typeface="Calibri"/>
              </a:rPr>
              <a:t>begin.</a:t>
            </a:r>
            <a:endParaRPr sz="36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1748" y="461899"/>
            <a:ext cx="5536565" cy="696595"/>
          </a:xfrm>
          <a:prstGeom prst="rect">
            <a:avLst/>
          </a:prstGeom>
        </p:spPr>
        <p:txBody>
          <a:bodyPr vert="horz" wrap="square" lIns="0" tIns="13335" rIns="0" bIns="0" rtlCol="0">
            <a:spAutoFit/>
          </a:bodyPr>
          <a:lstStyle/>
          <a:p>
            <a:pPr marL="12700">
              <a:lnSpc>
                <a:spcPct val="100000"/>
              </a:lnSpc>
              <a:spcBef>
                <a:spcPts val="105"/>
              </a:spcBef>
            </a:pPr>
            <a:r>
              <a:rPr sz="4400" u="none" dirty="0"/>
              <a:t>Uses </a:t>
            </a:r>
            <a:r>
              <a:rPr sz="4400" u="none" spc="-10" dirty="0"/>
              <a:t>of culture</a:t>
            </a:r>
            <a:r>
              <a:rPr sz="4400" u="none" spc="-90" dirty="0"/>
              <a:t> </a:t>
            </a:r>
            <a:r>
              <a:rPr sz="4400" u="none" spc="-5" dirty="0"/>
              <a:t>medium</a:t>
            </a:r>
            <a:endParaRPr sz="4400"/>
          </a:p>
        </p:txBody>
      </p:sp>
      <p:sp>
        <p:nvSpPr>
          <p:cNvPr id="3" name="object 3"/>
          <p:cNvSpPr txBox="1"/>
          <p:nvPr/>
        </p:nvSpPr>
        <p:spPr>
          <a:xfrm>
            <a:off x="535940" y="1612138"/>
            <a:ext cx="7792084" cy="3432810"/>
          </a:xfrm>
          <a:prstGeom prst="rect">
            <a:avLst/>
          </a:prstGeom>
        </p:spPr>
        <p:txBody>
          <a:bodyPr vert="horz" wrap="square" lIns="0" tIns="13335" rIns="0" bIns="0" rtlCol="0">
            <a:spAutoFit/>
          </a:bodyPr>
          <a:lstStyle/>
          <a:p>
            <a:pPr marL="355600" marR="71120" indent="-193675">
              <a:lnSpc>
                <a:spcPct val="100000"/>
              </a:lnSpc>
              <a:spcBef>
                <a:spcPts val="105"/>
              </a:spcBef>
            </a:pPr>
            <a:r>
              <a:rPr sz="2600" dirty="0">
                <a:latin typeface="Calibri"/>
                <a:cs typeface="Calibri"/>
              </a:rPr>
              <a:t>It is </a:t>
            </a:r>
            <a:r>
              <a:rPr sz="2600" spc="-10" dirty="0">
                <a:latin typeface="Calibri"/>
                <a:cs typeface="Calibri"/>
              </a:rPr>
              <a:t>important to </a:t>
            </a:r>
            <a:r>
              <a:rPr sz="2600" spc="-15" dirty="0">
                <a:latin typeface="Calibri"/>
                <a:cs typeface="Calibri"/>
              </a:rPr>
              <a:t>grow </a:t>
            </a:r>
            <a:r>
              <a:rPr sz="2600" spc="-10" dirty="0">
                <a:latin typeface="Calibri"/>
                <a:cs typeface="Calibri"/>
              </a:rPr>
              <a:t>microorganisms </a:t>
            </a:r>
            <a:r>
              <a:rPr sz="2600" spc="-5" dirty="0">
                <a:latin typeface="Calibri"/>
                <a:cs typeface="Calibri"/>
              </a:rPr>
              <a:t>outside </a:t>
            </a:r>
            <a:r>
              <a:rPr sz="2600" dirty="0">
                <a:latin typeface="Calibri"/>
                <a:cs typeface="Calibri"/>
              </a:rPr>
              <a:t>the </a:t>
            </a:r>
            <a:r>
              <a:rPr sz="2600" spc="-5" dirty="0">
                <a:latin typeface="Calibri"/>
                <a:cs typeface="Calibri"/>
              </a:rPr>
              <a:t>body  </a:t>
            </a:r>
            <a:r>
              <a:rPr sz="2600" spc="-25" dirty="0">
                <a:latin typeface="Calibri"/>
                <a:cs typeface="Calibri"/>
              </a:rPr>
              <a:t>for </a:t>
            </a:r>
            <a:r>
              <a:rPr sz="2600" dirty="0">
                <a:latin typeface="Calibri"/>
                <a:cs typeface="Calibri"/>
              </a:rPr>
              <a:t>the </a:t>
            </a:r>
            <a:r>
              <a:rPr sz="2600" spc="-10" dirty="0">
                <a:latin typeface="Calibri"/>
                <a:cs typeface="Calibri"/>
              </a:rPr>
              <a:t>following</a:t>
            </a:r>
            <a:r>
              <a:rPr sz="2600" spc="40" dirty="0">
                <a:latin typeface="Calibri"/>
                <a:cs typeface="Calibri"/>
              </a:rPr>
              <a:t> </a:t>
            </a:r>
            <a:r>
              <a:rPr sz="2600" spc="-5" dirty="0">
                <a:latin typeface="Calibri"/>
                <a:cs typeface="Calibri"/>
              </a:rPr>
              <a:t>purposes:</a:t>
            </a:r>
            <a:endParaRPr sz="2600">
              <a:latin typeface="Calibri"/>
              <a:cs typeface="Calibri"/>
            </a:endParaRPr>
          </a:p>
          <a:p>
            <a:pPr>
              <a:lnSpc>
                <a:spcPct val="100000"/>
              </a:lnSpc>
              <a:spcBef>
                <a:spcPts val="5"/>
              </a:spcBef>
            </a:pPr>
            <a:endParaRPr sz="3700">
              <a:latin typeface="Times New Roman"/>
              <a:cs typeface="Times New Roman"/>
            </a:endParaRPr>
          </a:p>
          <a:p>
            <a:pPr marL="321310" marR="5080" indent="-321310">
              <a:lnSpc>
                <a:spcPct val="100000"/>
              </a:lnSpc>
              <a:buAutoNum type="arabicPeriod"/>
              <a:tabLst>
                <a:tab pos="321310" algn="l"/>
              </a:tabLst>
            </a:pPr>
            <a:r>
              <a:rPr sz="2000" spc="-15" dirty="0">
                <a:latin typeface="Calibri"/>
                <a:cs typeface="Calibri"/>
              </a:rPr>
              <a:t>to </a:t>
            </a:r>
            <a:r>
              <a:rPr sz="2000" spc="-5" dirty="0">
                <a:latin typeface="Calibri"/>
                <a:cs typeface="Calibri"/>
              </a:rPr>
              <a:t>identify </a:t>
            </a:r>
            <a:r>
              <a:rPr sz="2000" dirty="0">
                <a:latin typeface="Calibri"/>
                <a:cs typeface="Calibri"/>
              </a:rPr>
              <a:t>the </a:t>
            </a:r>
            <a:r>
              <a:rPr sz="2000" spc="-5" dirty="0">
                <a:latin typeface="Calibri"/>
                <a:cs typeface="Calibri"/>
              </a:rPr>
              <a:t>cause of </a:t>
            </a:r>
            <a:r>
              <a:rPr sz="2000" spc="-10" dirty="0">
                <a:latin typeface="Calibri"/>
                <a:cs typeface="Calibri"/>
              </a:rPr>
              <a:t>infection from </a:t>
            </a:r>
            <a:r>
              <a:rPr sz="2000" dirty="0">
                <a:latin typeface="Calibri"/>
                <a:cs typeface="Calibri"/>
              </a:rPr>
              <a:t>the </a:t>
            </a:r>
            <a:r>
              <a:rPr sz="2000" spc="-5" dirty="0">
                <a:latin typeface="Calibri"/>
                <a:cs typeface="Calibri"/>
              </a:rPr>
              <a:t>clinical sample, so that </a:t>
            </a:r>
            <a:r>
              <a:rPr sz="2000" spc="-10" dirty="0">
                <a:latin typeface="Calibri"/>
                <a:cs typeface="Calibri"/>
              </a:rPr>
              <a:t>proper  treatment </a:t>
            </a:r>
            <a:r>
              <a:rPr sz="2000" spc="-5" dirty="0">
                <a:latin typeface="Calibri"/>
                <a:cs typeface="Calibri"/>
              </a:rPr>
              <a:t>can be</a:t>
            </a:r>
            <a:r>
              <a:rPr sz="2000" spc="20" dirty="0">
                <a:latin typeface="Calibri"/>
                <a:cs typeface="Calibri"/>
              </a:rPr>
              <a:t> </a:t>
            </a:r>
            <a:r>
              <a:rPr sz="2000" spc="-5" dirty="0">
                <a:latin typeface="Calibri"/>
                <a:cs typeface="Calibri"/>
              </a:rPr>
              <a:t>given.</a:t>
            </a:r>
            <a:endParaRPr sz="2000">
              <a:latin typeface="Calibri"/>
              <a:cs typeface="Calibri"/>
            </a:endParaRPr>
          </a:p>
          <a:p>
            <a:pPr>
              <a:lnSpc>
                <a:spcPct val="100000"/>
              </a:lnSpc>
              <a:spcBef>
                <a:spcPts val="25"/>
              </a:spcBef>
              <a:buFont typeface="Calibri"/>
              <a:buAutoNum type="arabicPeriod"/>
            </a:pPr>
            <a:endParaRPr sz="2900">
              <a:latin typeface="Times New Roman"/>
              <a:cs typeface="Times New Roman"/>
            </a:endParaRPr>
          </a:p>
          <a:p>
            <a:pPr marL="320675" indent="-308610">
              <a:lnSpc>
                <a:spcPct val="100000"/>
              </a:lnSpc>
              <a:spcBef>
                <a:spcPts val="5"/>
              </a:spcBef>
              <a:buAutoNum type="arabicPeriod"/>
              <a:tabLst>
                <a:tab pos="321310" algn="l"/>
              </a:tabLst>
            </a:pPr>
            <a:r>
              <a:rPr sz="2000" spc="-15" dirty="0">
                <a:latin typeface="Calibri"/>
                <a:cs typeface="Calibri"/>
              </a:rPr>
              <a:t>to </a:t>
            </a:r>
            <a:r>
              <a:rPr sz="2000" spc="-5" dirty="0">
                <a:latin typeface="Calibri"/>
                <a:cs typeface="Calibri"/>
              </a:rPr>
              <a:t>study </a:t>
            </a:r>
            <a:r>
              <a:rPr sz="2000" dirty="0">
                <a:latin typeface="Calibri"/>
                <a:cs typeface="Calibri"/>
              </a:rPr>
              <a:t>the </a:t>
            </a:r>
            <a:r>
              <a:rPr sz="2000" spc="-10" dirty="0">
                <a:latin typeface="Calibri"/>
                <a:cs typeface="Calibri"/>
              </a:rPr>
              <a:t>characteristics </a:t>
            </a:r>
            <a:r>
              <a:rPr sz="2000" spc="-5" dirty="0">
                <a:latin typeface="Calibri"/>
                <a:cs typeface="Calibri"/>
              </a:rPr>
              <a:t>or </a:t>
            </a:r>
            <a:r>
              <a:rPr sz="2000" spc="-10" dirty="0">
                <a:latin typeface="Calibri"/>
                <a:cs typeface="Calibri"/>
              </a:rPr>
              <a:t>properties </a:t>
            </a:r>
            <a:r>
              <a:rPr sz="2000" spc="-5" dirty="0">
                <a:latin typeface="Calibri"/>
                <a:cs typeface="Calibri"/>
              </a:rPr>
              <a:t>of</a:t>
            </a:r>
            <a:r>
              <a:rPr sz="2000" spc="50" dirty="0">
                <a:latin typeface="Calibri"/>
                <a:cs typeface="Calibri"/>
              </a:rPr>
              <a:t> </a:t>
            </a:r>
            <a:r>
              <a:rPr sz="2000" spc="-10" dirty="0">
                <a:latin typeface="Calibri"/>
                <a:cs typeface="Calibri"/>
              </a:rPr>
              <a:t>microorganisms.</a:t>
            </a:r>
            <a:endParaRPr sz="2000">
              <a:latin typeface="Calibri"/>
              <a:cs typeface="Calibri"/>
            </a:endParaRPr>
          </a:p>
          <a:p>
            <a:pPr>
              <a:lnSpc>
                <a:spcPct val="100000"/>
              </a:lnSpc>
              <a:spcBef>
                <a:spcPts val="20"/>
              </a:spcBef>
              <a:buFont typeface="Calibri"/>
              <a:buAutoNum type="arabicPeriod"/>
            </a:pPr>
            <a:endParaRPr sz="2900">
              <a:latin typeface="Times New Roman"/>
              <a:cs typeface="Times New Roman"/>
            </a:endParaRPr>
          </a:p>
          <a:p>
            <a:pPr marL="320675" indent="-308610">
              <a:lnSpc>
                <a:spcPct val="100000"/>
              </a:lnSpc>
              <a:spcBef>
                <a:spcPts val="5"/>
              </a:spcBef>
              <a:buAutoNum type="arabicPeriod"/>
              <a:tabLst>
                <a:tab pos="321310" algn="l"/>
              </a:tabLst>
            </a:pPr>
            <a:r>
              <a:rPr sz="2000" spc="-15" dirty="0">
                <a:latin typeface="Calibri"/>
                <a:cs typeface="Calibri"/>
              </a:rPr>
              <a:t>to </a:t>
            </a:r>
            <a:r>
              <a:rPr sz="2000" spc="-10" dirty="0">
                <a:latin typeface="Calibri"/>
                <a:cs typeface="Calibri"/>
              </a:rPr>
              <a:t>prepare </a:t>
            </a:r>
            <a:r>
              <a:rPr sz="2000" spc="-5" dirty="0">
                <a:latin typeface="Calibri"/>
                <a:cs typeface="Calibri"/>
              </a:rPr>
              <a:t>biological products </a:t>
            </a:r>
            <a:r>
              <a:rPr sz="2000" spc="-20" dirty="0">
                <a:latin typeface="Calibri"/>
                <a:cs typeface="Calibri"/>
              </a:rPr>
              <a:t>like </a:t>
            </a:r>
            <a:r>
              <a:rPr sz="2000" spc="-5" dirty="0">
                <a:latin typeface="Calibri"/>
                <a:cs typeface="Calibri"/>
              </a:rPr>
              <a:t>vaccines, </a:t>
            </a:r>
            <a:r>
              <a:rPr sz="2000" spc="-15" dirty="0">
                <a:latin typeface="Calibri"/>
                <a:cs typeface="Calibri"/>
              </a:rPr>
              <a:t>toxoides,</a:t>
            </a:r>
            <a:r>
              <a:rPr sz="2000" spc="60" dirty="0">
                <a:latin typeface="Calibri"/>
                <a:cs typeface="Calibri"/>
              </a:rPr>
              <a:t> </a:t>
            </a:r>
            <a:r>
              <a:rPr sz="2000" spc="-10" dirty="0">
                <a:latin typeface="Calibri"/>
                <a:cs typeface="Calibri"/>
              </a:rPr>
              <a:t>antigens…etc.</a:t>
            </a:r>
            <a:endParaRPr sz="20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8739" y="1604213"/>
            <a:ext cx="4932680" cy="1672589"/>
          </a:xfrm>
          <a:prstGeom prst="rect">
            <a:avLst/>
          </a:prstGeom>
        </p:spPr>
        <p:txBody>
          <a:bodyPr vert="horz" wrap="square" lIns="0" tIns="12700" rIns="0" bIns="0" rtlCol="0">
            <a:spAutoFit/>
          </a:bodyPr>
          <a:lstStyle/>
          <a:p>
            <a:pPr marL="12700" marR="5080">
              <a:lnSpc>
                <a:spcPct val="100000"/>
              </a:lnSpc>
              <a:spcBef>
                <a:spcPts val="100"/>
              </a:spcBef>
            </a:pPr>
            <a:r>
              <a:rPr sz="3600" b="0" u="none" spc="-15" dirty="0">
                <a:latin typeface="Calibri"/>
                <a:cs typeface="Calibri"/>
              </a:rPr>
              <a:t>Accurately </a:t>
            </a:r>
            <a:r>
              <a:rPr sz="3600" b="0" u="none" spc="-10" dirty="0">
                <a:latin typeface="Calibri"/>
                <a:cs typeface="Calibri"/>
              </a:rPr>
              <a:t>weigh </a:t>
            </a:r>
            <a:r>
              <a:rPr sz="3600" b="0" u="none" dirty="0">
                <a:latin typeface="Calibri"/>
                <a:cs typeface="Calibri"/>
              </a:rPr>
              <a:t>each </a:t>
            </a:r>
            <a:r>
              <a:rPr sz="3600" b="0" u="none" spc="-5" dirty="0">
                <a:latin typeface="Calibri"/>
                <a:cs typeface="Calibri"/>
              </a:rPr>
              <a:t>of  </a:t>
            </a:r>
            <a:r>
              <a:rPr sz="3600" b="0" u="none" dirty="0">
                <a:latin typeface="Calibri"/>
                <a:cs typeface="Calibri"/>
              </a:rPr>
              <a:t>the dry </a:t>
            </a:r>
            <a:r>
              <a:rPr sz="3600" b="0" u="none" spc="-10" dirty="0">
                <a:latin typeface="Calibri"/>
                <a:cs typeface="Calibri"/>
              </a:rPr>
              <a:t>ingredients </a:t>
            </a:r>
            <a:r>
              <a:rPr sz="3600" b="0" u="none" dirty="0">
                <a:latin typeface="Calibri"/>
                <a:cs typeface="Calibri"/>
              </a:rPr>
              <a:t>in</a:t>
            </a:r>
            <a:r>
              <a:rPr sz="3600" b="0" u="none" spc="-114" dirty="0">
                <a:latin typeface="Calibri"/>
                <a:cs typeface="Calibri"/>
              </a:rPr>
              <a:t> </a:t>
            </a:r>
            <a:r>
              <a:rPr sz="3600" b="0" u="none" spc="-15" dirty="0">
                <a:latin typeface="Calibri"/>
                <a:cs typeface="Calibri"/>
              </a:rPr>
              <a:t>your  </a:t>
            </a:r>
            <a:r>
              <a:rPr sz="3600" b="0" u="none" spc="-10" dirty="0">
                <a:latin typeface="Calibri"/>
                <a:cs typeface="Calibri"/>
              </a:rPr>
              <a:t>culture</a:t>
            </a:r>
            <a:r>
              <a:rPr sz="3600" b="0" u="none" spc="-45" dirty="0">
                <a:latin typeface="Calibri"/>
                <a:cs typeface="Calibri"/>
              </a:rPr>
              <a:t> </a:t>
            </a:r>
            <a:r>
              <a:rPr sz="3600" b="0" u="none" dirty="0">
                <a:latin typeface="Calibri"/>
                <a:cs typeface="Calibri"/>
              </a:rPr>
              <a:t>media.</a:t>
            </a:r>
            <a:endParaRPr sz="36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98194" y="3967353"/>
            <a:ext cx="5641975" cy="1123315"/>
          </a:xfrm>
          <a:prstGeom prst="rect">
            <a:avLst/>
          </a:prstGeom>
        </p:spPr>
        <p:txBody>
          <a:bodyPr vert="horz" wrap="square" lIns="0" tIns="12700" rIns="0" bIns="0" rtlCol="0">
            <a:spAutoFit/>
          </a:bodyPr>
          <a:lstStyle/>
          <a:p>
            <a:pPr marL="12700" marR="5080">
              <a:lnSpc>
                <a:spcPct val="100000"/>
              </a:lnSpc>
              <a:spcBef>
                <a:spcPts val="100"/>
              </a:spcBef>
              <a:tabLst>
                <a:tab pos="2172335" algn="l"/>
              </a:tabLst>
            </a:pPr>
            <a:r>
              <a:rPr sz="3600" u="none" dirty="0">
                <a:solidFill>
                  <a:srgbClr val="C0504D"/>
                </a:solidFill>
              </a:rPr>
              <a:t>Add </a:t>
            </a:r>
            <a:r>
              <a:rPr sz="3600" u="none" spc="-5" dirty="0">
                <a:solidFill>
                  <a:srgbClr val="C0504D"/>
                </a:solidFill>
              </a:rPr>
              <a:t>each </a:t>
            </a:r>
            <a:r>
              <a:rPr sz="3600" u="none" spc="5" dirty="0">
                <a:solidFill>
                  <a:srgbClr val="C0504D"/>
                </a:solidFill>
              </a:rPr>
              <a:t>dry </a:t>
            </a:r>
            <a:r>
              <a:rPr sz="3600" u="none" spc="-10" dirty="0">
                <a:solidFill>
                  <a:srgbClr val="C0504D"/>
                </a:solidFill>
              </a:rPr>
              <a:t>culture</a:t>
            </a:r>
            <a:r>
              <a:rPr sz="3600" u="none" spc="-75" dirty="0">
                <a:solidFill>
                  <a:srgbClr val="C0504D"/>
                </a:solidFill>
              </a:rPr>
              <a:t> </a:t>
            </a:r>
            <a:r>
              <a:rPr sz="3600" u="none" spc="-5" dirty="0">
                <a:solidFill>
                  <a:srgbClr val="C0504D"/>
                </a:solidFill>
              </a:rPr>
              <a:t>medium  </a:t>
            </a:r>
            <a:r>
              <a:rPr sz="3600" u="none" spc="-10" dirty="0">
                <a:solidFill>
                  <a:srgbClr val="C0504D"/>
                </a:solidFill>
              </a:rPr>
              <a:t>ingredient	</a:t>
            </a:r>
            <a:r>
              <a:rPr sz="3600" u="none" spc="-20" dirty="0">
                <a:solidFill>
                  <a:srgbClr val="C0504D"/>
                </a:solidFill>
              </a:rPr>
              <a:t>into </a:t>
            </a:r>
            <a:r>
              <a:rPr sz="3600" u="none" dirty="0">
                <a:solidFill>
                  <a:srgbClr val="C0504D"/>
                </a:solidFill>
              </a:rPr>
              <a:t>a </a:t>
            </a:r>
            <a:r>
              <a:rPr sz="3600" u="none" spc="-5" dirty="0">
                <a:solidFill>
                  <a:srgbClr val="C0504D"/>
                </a:solidFill>
              </a:rPr>
              <a:t>flask.</a:t>
            </a:r>
            <a:endParaRPr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40739" y="1833498"/>
            <a:ext cx="7583805" cy="2769235"/>
          </a:xfrm>
          <a:prstGeom prst="rect">
            <a:avLst/>
          </a:prstGeom>
        </p:spPr>
        <p:txBody>
          <a:bodyPr vert="horz" wrap="square" lIns="0" tIns="12700" rIns="0" bIns="0" rtlCol="0">
            <a:spAutoFit/>
          </a:bodyPr>
          <a:lstStyle/>
          <a:p>
            <a:pPr marL="12700" marR="5080">
              <a:lnSpc>
                <a:spcPct val="100000"/>
              </a:lnSpc>
              <a:spcBef>
                <a:spcPts val="100"/>
              </a:spcBef>
              <a:tabLst>
                <a:tab pos="1761489" algn="l"/>
                <a:tab pos="5558155" algn="l"/>
              </a:tabLst>
            </a:pPr>
            <a:r>
              <a:rPr sz="3600" u="none" dirty="0">
                <a:solidFill>
                  <a:srgbClr val="4AACC5"/>
                </a:solidFill>
              </a:rPr>
              <a:t>Add </a:t>
            </a:r>
            <a:r>
              <a:rPr sz="3600" u="none" spc="-5" dirty="0">
                <a:solidFill>
                  <a:srgbClr val="4AACC5"/>
                </a:solidFill>
              </a:rPr>
              <a:t>distilled </a:t>
            </a:r>
            <a:r>
              <a:rPr sz="3600" u="none" spc="-25" dirty="0">
                <a:solidFill>
                  <a:srgbClr val="4AACC5"/>
                </a:solidFill>
              </a:rPr>
              <a:t>water </a:t>
            </a:r>
            <a:r>
              <a:rPr sz="3600" u="none" spc="-20" dirty="0">
                <a:solidFill>
                  <a:srgbClr val="4AACC5"/>
                </a:solidFill>
              </a:rPr>
              <a:t>to </a:t>
            </a:r>
            <a:r>
              <a:rPr sz="3600" u="none" spc="-25" dirty="0">
                <a:solidFill>
                  <a:srgbClr val="4AACC5"/>
                </a:solidFill>
              </a:rPr>
              <a:t>make </a:t>
            </a:r>
            <a:r>
              <a:rPr sz="3600" u="none" dirty="0">
                <a:solidFill>
                  <a:srgbClr val="4AACC5"/>
                </a:solidFill>
              </a:rPr>
              <a:t>the </a:t>
            </a:r>
            <a:r>
              <a:rPr sz="3600" u="none" spc="-10" dirty="0">
                <a:solidFill>
                  <a:srgbClr val="4AACC5"/>
                </a:solidFill>
              </a:rPr>
              <a:t>correct  </a:t>
            </a:r>
            <a:r>
              <a:rPr sz="3600" u="none" spc="-5" dirty="0">
                <a:solidFill>
                  <a:srgbClr val="4AACC5"/>
                </a:solidFill>
              </a:rPr>
              <a:t>volume.	</a:t>
            </a:r>
            <a:r>
              <a:rPr sz="3600" u="none" spc="-10" dirty="0">
                <a:solidFill>
                  <a:srgbClr val="4AACC5"/>
                </a:solidFill>
              </a:rPr>
              <a:t>Heat </a:t>
            </a:r>
            <a:r>
              <a:rPr sz="3600" u="none" dirty="0">
                <a:solidFill>
                  <a:srgbClr val="4AACC5"/>
                </a:solidFill>
              </a:rPr>
              <a:t>AND </a:t>
            </a:r>
            <a:r>
              <a:rPr sz="3600" u="none" spc="-10" dirty="0">
                <a:solidFill>
                  <a:srgbClr val="4AACC5"/>
                </a:solidFill>
              </a:rPr>
              <a:t>stir </a:t>
            </a:r>
            <a:r>
              <a:rPr sz="3600" u="none" spc="-15" dirty="0">
                <a:solidFill>
                  <a:srgbClr val="4AACC5"/>
                </a:solidFill>
              </a:rPr>
              <a:t>(agar </a:t>
            </a:r>
            <a:r>
              <a:rPr sz="3600" u="none" dirty="0">
                <a:solidFill>
                  <a:srgbClr val="4AACC5"/>
                </a:solidFill>
              </a:rPr>
              <a:t>will burn if  it </a:t>
            </a:r>
            <a:r>
              <a:rPr sz="3600" u="none" spc="5" dirty="0">
                <a:solidFill>
                  <a:srgbClr val="4AACC5"/>
                </a:solidFill>
              </a:rPr>
              <a:t>is </a:t>
            </a:r>
            <a:r>
              <a:rPr sz="3600" u="none" dirty="0">
                <a:solidFill>
                  <a:srgbClr val="4AACC5"/>
                </a:solidFill>
              </a:rPr>
              <a:t>not </a:t>
            </a:r>
            <a:r>
              <a:rPr sz="3600" u="none" spc="-10" dirty="0">
                <a:solidFill>
                  <a:srgbClr val="4AACC5"/>
                </a:solidFill>
              </a:rPr>
              <a:t>stirred) until </a:t>
            </a:r>
            <a:r>
              <a:rPr sz="3600" u="none" dirty="0">
                <a:solidFill>
                  <a:srgbClr val="4AACC5"/>
                </a:solidFill>
              </a:rPr>
              <a:t>all of the  </a:t>
            </a:r>
            <a:r>
              <a:rPr sz="3600" u="none" spc="-10" dirty="0">
                <a:solidFill>
                  <a:srgbClr val="4AACC5"/>
                </a:solidFill>
              </a:rPr>
              <a:t>ingredients </a:t>
            </a:r>
            <a:r>
              <a:rPr sz="3600" u="none" spc="-20" dirty="0">
                <a:solidFill>
                  <a:srgbClr val="4AACC5"/>
                </a:solidFill>
              </a:rPr>
              <a:t>go</a:t>
            </a:r>
            <a:r>
              <a:rPr sz="3600" u="none" spc="60" dirty="0">
                <a:solidFill>
                  <a:srgbClr val="4AACC5"/>
                </a:solidFill>
              </a:rPr>
              <a:t> </a:t>
            </a:r>
            <a:r>
              <a:rPr sz="3600" u="none" spc="-20" dirty="0">
                <a:solidFill>
                  <a:srgbClr val="4AACC5"/>
                </a:solidFill>
              </a:rPr>
              <a:t>into</a:t>
            </a:r>
            <a:r>
              <a:rPr sz="3600" u="none" spc="25" dirty="0">
                <a:solidFill>
                  <a:srgbClr val="4AACC5"/>
                </a:solidFill>
              </a:rPr>
              <a:t> </a:t>
            </a:r>
            <a:r>
              <a:rPr sz="3600" u="none" dirty="0">
                <a:solidFill>
                  <a:srgbClr val="4AACC5"/>
                </a:solidFill>
              </a:rPr>
              <a:t>solution.	</a:t>
            </a:r>
            <a:r>
              <a:rPr sz="3600" u="none" spc="-5" dirty="0">
                <a:solidFill>
                  <a:srgbClr val="4AACC5"/>
                </a:solidFill>
              </a:rPr>
              <a:t>When </a:t>
            </a:r>
            <a:r>
              <a:rPr sz="3600" u="none" dirty="0">
                <a:solidFill>
                  <a:srgbClr val="4AACC5"/>
                </a:solidFill>
              </a:rPr>
              <a:t>the  </a:t>
            </a:r>
            <a:r>
              <a:rPr sz="3600" u="none" spc="-5" dirty="0">
                <a:solidFill>
                  <a:srgbClr val="4AACC5"/>
                </a:solidFill>
              </a:rPr>
              <a:t>media </a:t>
            </a:r>
            <a:r>
              <a:rPr sz="3600" u="none" dirty="0">
                <a:solidFill>
                  <a:srgbClr val="4AACC5"/>
                </a:solidFill>
              </a:rPr>
              <a:t>boils, </a:t>
            </a:r>
            <a:r>
              <a:rPr sz="3600" u="none" spc="5" dirty="0">
                <a:solidFill>
                  <a:srgbClr val="4AACC5"/>
                </a:solidFill>
              </a:rPr>
              <a:t>it </a:t>
            </a:r>
            <a:r>
              <a:rPr sz="3600" u="none" dirty="0">
                <a:solidFill>
                  <a:srgbClr val="4AACC5"/>
                </a:solidFill>
              </a:rPr>
              <a:t>is </a:t>
            </a:r>
            <a:r>
              <a:rPr sz="3600" u="none" spc="-10" dirty="0">
                <a:solidFill>
                  <a:srgbClr val="4AACC5"/>
                </a:solidFill>
              </a:rPr>
              <a:t>ready </a:t>
            </a:r>
            <a:r>
              <a:rPr sz="3600" u="none" spc="-20" dirty="0">
                <a:solidFill>
                  <a:srgbClr val="4AACC5"/>
                </a:solidFill>
              </a:rPr>
              <a:t>for</a:t>
            </a:r>
            <a:r>
              <a:rPr sz="3600" u="none" spc="-15" dirty="0">
                <a:solidFill>
                  <a:srgbClr val="4AACC5"/>
                </a:solidFill>
              </a:rPr>
              <a:t> sterilization.</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12035" y="1429511"/>
            <a:ext cx="5097779" cy="123139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146173" y="1558493"/>
            <a:ext cx="4392930" cy="697230"/>
          </a:xfrm>
          <a:prstGeom prst="rect">
            <a:avLst/>
          </a:prstGeom>
        </p:spPr>
        <p:txBody>
          <a:bodyPr vert="horz" wrap="square" lIns="0" tIns="13335" rIns="0" bIns="0" rtlCol="0">
            <a:spAutoFit/>
          </a:bodyPr>
          <a:lstStyle/>
          <a:p>
            <a:pPr marL="12700">
              <a:lnSpc>
                <a:spcPct val="100000"/>
              </a:lnSpc>
              <a:spcBef>
                <a:spcPts val="105"/>
              </a:spcBef>
            </a:pPr>
            <a:r>
              <a:rPr sz="4400" u="none" spc="-5" dirty="0">
                <a:solidFill>
                  <a:srgbClr val="E36C09"/>
                </a:solidFill>
              </a:rPr>
              <a:t>Media</a:t>
            </a:r>
            <a:r>
              <a:rPr sz="4400" u="none" spc="-90" dirty="0">
                <a:solidFill>
                  <a:srgbClr val="E36C09"/>
                </a:solidFill>
              </a:rPr>
              <a:t> </a:t>
            </a:r>
            <a:r>
              <a:rPr sz="4400" u="none" spc="-15" dirty="0">
                <a:solidFill>
                  <a:srgbClr val="E36C09"/>
                </a:solidFill>
              </a:rPr>
              <a:t>Sterilization</a:t>
            </a:r>
            <a:endParaRPr sz="4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755394" y="2598547"/>
            <a:ext cx="6034405" cy="3196590"/>
          </a:xfrm>
          <a:prstGeom prst="rect">
            <a:avLst/>
          </a:prstGeom>
        </p:spPr>
        <p:txBody>
          <a:bodyPr vert="horz" wrap="square" lIns="0" tIns="13335" rIns="0" bIns="0" rtlCol="0">
            <a:spAutoFit/>
          </a:bodyPr>
          <a:lstStyle/>
          <a:p>
            <a:pPr marL="12700" marR="880110">
              <a:lnSpc>
                <a:spcPct val="100000"/>
              </a:lnSpc>
              <a:spcBef>
                <a:spcPts val="105"/>
              </a:spcBef>
            </a:pPr>
            <a:r>
              <a:rPr sz="3200" b="1" spc="-15" dirty="0">
                <a:solidFill>
                  <a:srgbClr val="000099"/>
                </a:solidFill>
                <a:latin typeface="Calibri"/>
                <a:cs typeface="Calibri"/>
              </a:rPr>
              <a:t>Sterilize by </a:t>
            </a:r>
            <a:r>
              <a:rPr sz="3200" b="1" dirty="0">
                <a:solidFill>
                  <a:srgbClr val="000099"/>
                </a:solidFill>
                <a:latin typeface="Calibri"/>
                <a:cs typeface="Calibri"/>
              </a:rPr>
              <a:t>using the </a:t>
            </a:r>
            <a:r>
              <a:rPr sz="3200" b="1" spc="-25" dirty="0">
                <a:solidFill>
                  <a:srgbClr val="000099"/>
                </a:solidFill>
                <a:latin typeface="Calibri"/>
                <a:cs typeface="Calibri"/>
              </a:rPr>
              <a:t>wet </a:t>
            </a:r>
            <a:r>
              <a:rPr sz="3200" b="1" spc="-15" dirty="0">
                <a:solidFill>
                  <a:srgbClr val="000099"/>
                </a:solidFill>
                <a:latin typeface="Calibri"/>
                <a:cs typeface="Calibri"/>
              </a:rPr>
              <a:t>cycle  </a:t>
            </a:r>
            <a:r>
              <a:rPr sz="3200" b="1" spc="-10" dirty="0">
                <a:solidFill>
                  <a:srgbClr val="000099"/>
                </a:solidFill>
                <a:latin typeface="Calibri"/>
                <a:cs typeface="Calibri"/>
              </a:rPr>
              <a:t>(autoclave)</a:t>
            </a:r>
            <a:r>
              <a:rPr sz="3200" b="1" spc="-40" dirty="0">
                <a:solidFill>
                  <a:srgbClr val="000099"/>
                </a:solidFill>
                <a:latin typeface="Calibri"/>
                <a:cs typeface="Calibri"/>
              </a:rPr>
              <a:t> </a:t>
            </a:r>
            <a:r>
              <a:rPr sz="3200" b="1" dirty="0">
                <a:solidFill>
                  <a:srgbClr val="000099"/>
                </a:solidFill>
                <a:latin typeface="Calibri"/>
                <a:cs typeface="Calibri"/>
              </a:rPr>
              <a:t>.</a:t>
            </a:r>
            <a:endParaRPr sz="3200">
              <a:latin typeface="Calibri"/>
              <a:cs typeface="Calibri"/>
            </a:endParaRPr>
          </a:p>
          <a:p>
            <a:pPr marL="12700" marR="5080" indent="91440">
              <a:lnSpc>
                <a:spcPct val="100000"/>
              </a:lnSpc>
              <a:spcBef>
                <a:spcPts val="1920"/>
              </a:spcBef>
              <a:tabLst>
                <a:tab pos="2146935" algn="l"/>
              </a:tabLst>
            </a:pPr>
            <a:r>
              <a:rPr sz="3200" b="1" spc="-10" dirty="0">
                <a:solidFill>
                  <a:srgbClr val="000099"/>
                </a:solidFill>
                <a:latin typeface="Calibri"/>
                <a:cs typeface="Calibri"/>
              </a:rPr>
              <a:t>Remember	</a:t>
            </a:r>
            <a:r>
              <a:rPr sz="3200" b="1" spc="-15" dirty="0">
                <a:solidFill>
                  <a:srgbClr val="000099"/>
                </a:solidFill>
                <a:latin typeface="Calibri"/>
                <a:cs typeface="Calibri"/>
              </a:rPr>
              <a:t>to cover </a:t>
            </a:r>
            <a:r>
              <a:rPr sz="3200" b="1" dirty="0">
                <a:solidFill>
                  <a:srgbClr val="000099"/>
                </a:solidFill>
                <a:latin typeface="Calibri"/>
                <a:cs typeface="Calibri"/>
              </a:rPr>
              <a:t>the </a:t>
            </a:r>
            <a:r>
              <a:rPr sz="3200" b="1" spc="-15" dirty="0">
                <a:solidFill>
                  <a:srgbClr val="000099"/>
                </a:solidFill>
                <a:latin typeface="Calibri"/>
                <a:cs typeface="Calibri"/>
              </a:rPr>
              <a:t>top </a:t>
            </a:r>
            <a:r>
              <a:rPr sz="3200" b="1" dirty="0">
                <a:solidFill>
                  <a:srgbClr val="000099"/>
                </a:solidFill>
                <a:latin typeface="Calibri"/>
                <a:cs typeface="Calibri"/>
              </a:rPr>
              <a:t>of the  </a:t>
            </a:r>
            <a:r>
              <a:rPr sz="3200" b="1" spc="-5" dirty="0">
                <a:solidFill>
                  <a:srgbClr val="000099"/>
                </a:solidFill>
                <a:latin typeface="Calibri"/>
                <a:cs typeface="Calibri"/>
              </a:rPr>
              <a:t>flask </a:t>
            </a:r>
            <a:r>
              <a:rPr sz="3200" b="1" dirty="0">
                <a:solidFill>
                  <a:srgbClr val="000099"/>
                </a:solidFill>
                <a:latin typeface="Calibri"/>
                <a:cs typeface="Calibri"/>
              </a:rPr>
              <a:t>or </a:t>
            </a:r>
            <a:r>
              <a:rPr sz="3200" b="1" spc="-5" dirty="0">
                <a:solidFill>
                  <a:srgbClr val="000099"/>
                </a:solidFill>
                <a:latin typeface="Calibri"/>
                <a:cs typeface="Calibri"/>
              </a:rPr>
              <a:t>jar with </a:t>
            </a:r>
            <a:r>
              <a:rPr sz="3200" b="1" dirty="0">
                <a:solidFill>
                  <a:srgbClr val="000099"/>
                </a:solidFill>
                <a:latin typeface="Calibri"/>
                <a:cs typeface="Calibri"/>
              </a:rPr>
              <a:t>aluminum </a:t>
            </a:r>
            <a:r>
              <a:rPr sz="3200" b="1" spc="-15" dirty="0">
                <a:solidFill>
                  <a:srgbClr val="000099"/>
                </a:solidFill>
                <a:latin typeface="Calibri"/>
                <a:cs typeface="Calibri"/>
              </a:rPr>
              <a:t>foil </a:t>
            </a:r>
            <a:r>
              <a:rPr sz="3200" b="1" spc="-20" dirty="0">
                <a:solidFill>
                  <a:srgbClr val="000099"/>
                </a:solidFill>
                <a:latin typeface="Calibri"/>
                <a:cs typeface="Calibri"/>
              </a:rPr>
              <a:t>to  prevent </a:t>
            </a:r>
            <a:r>
              <a:rPr sz="3200" b="1" spc="-10" dirty="0">
                <a:solidFill>
                  <a:srgbClr val="000099"/>
                </a:solidFill>
                <a:latin typeface="Calibri"/>
                <a:cs typeface="Calibri"/>
              </a:rPr>
              <a:t>contamination </a:t>
            </a:r>
            <a:r>
              <a:rPr sz="3200" b="1" spc="-5" dirty="0">
                <a:solidFill>
                  <a:srgbClr val="000099"/>
                </a:solidFill>
                <a:latin typeface="Calibri"/>
                <a:cs typeface="Calibri"/>
              </a:rPr>
              <a:t>when </a:t>
            </a:r>
            <a:r>
              <a:rPr sz="3200" b="1" dirty="0">
                <a:solidFill>
                  <a:srgbClr val="000099"/>
                </a:solidFill>
                <a:latin typeface="Calibri"/>
                <a:cs typeface="Calibri"/>
              </a:rPr>
              <a:t>as the  </a:t>
            </a:r>
            <a:r>
              <a:rPr sz="3200" b="1" spc="-5" dirty="0">
                <a:solidFill>
                  <a:srgbClr val="000099"/>
                </a:solidFill>
                <a:latin typeface="Calibri"/>
                <a:cs typeface="Calibri"/>
              </a:rPr>
              <a:t>media</a:t>
            </a:r>
            <a:r>
              <a:rPr sz="3200" b="1" spc="-30" dirty="0">
                <a:solidFill>
                  <a:srgbClr val="000099"/>
                </a:solidFill>
                <a:latin typeface="Calibri"/>
                <a:cs typeface="Calibri"/>
              </a:rPr>
              <a:t> </a:t>
            </a:r>
            <a:r>
              <a:rPr sz="3200" b="1" spc="-5" dirty="0">
                <a:solidFill>
                  <a:srgbClr val="000099"/>
                </a:solidFill>
                <a:latin typeface="Calibri"/>
                <a:cs typeface="Calibri"/>
              </a:rPr>
              <a:t>cools.</a:t>
            </a:r>
            <a:endParaRPr sz="32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9740" y="2217547"/>
            <a:ext cx="8406765" cy="2465070"/>
          </a:xfrm>
          <a:prstGeom prst="rect">
            <a:avLst/>
          </a:prstGeom>
        </p:spPr>
        <p:txBody>
          <a:bodyPr vert="horz" wrap="square" lIns="0" tIns="13335" rIns="0" bIns="0" rtlCol="0">
            <a:spAutoFit/>
          </a:bodyPr>
          <a:lstStyle/>
          <a:p>
            <a:pPr marL="12700" marR="5080">
              <a:lnSpc>
                <a:spcPct val="100000"/>
              </a:lnSpc>
              <a:spcBef>
                <a:spcPts val="105"/>
              </a:spcBef>
              <a:tabLst>
                <a:tab pos="1158875" algn="l"/>
              </a:tabLst>
            </a:pPr>
            <a:r>
              <a:rPr sz="3200" u="none" dirty="0">
                <a:solidFill>
                  <a:srgbClr val="C0504D"/>
                </a:solidFill>
              </a:rPr>
              <a:t>Line </a:t>
            </a:r>
            <a:r>
              <a:rPr sz="3200" u="none" spc="-15" dirty="0">
                <a:solidFill>
                  <a:srgbClr val="C0504D"/>
                </a:solidFill>
              </a:rPr>
              <a:t>your sterile </a:t>
            </a:r>
            <a:r>
              <a:rPr sz="3200" u="none" spc="-10" dirty="0">
                <a:solidFill>
                  <a:srgbClr val="C0504D"/>
                </a:solidFill>
              </a:rPr>
              <a:t>petri plates </a:t>
            </a:r>
            <a:r>
              <a:rPr sz="3200" u="none" dirty="0">
                <a:solidFill>
                  <a:srgbClr val="C0504D"/>
                </a:solidFill>
              </a:rPr>
              <a:t>along the </a:t>
            </a:r>
            <a:r>
              <a:rPr sz="3200" u="none" spc="-15" dirty="0">
                <a:solidFill>
                  <a:srgbClr val="C0504D"/>
                </a:solidFill>
              </a:rPr>
              <a:t>edge </a:t>
            </a:r>
            <a:r>
              <a:rPr sz="3200" u="none" dirty="0">
                <a:solidFill>
                  <a:srgbClr val="C0504D"/>
                </a:solidFill>
              </a:rPr>
              <a:t>of the  </a:t>
            </a:r>
            <a:r>
              <a:rPr sz="3200" u="none" spc="-5" dirty="0">
                <a:solidFill>
                  <a:srgbClr val="C0504D"/>
                </a:solidFill>
              </a:rPr>
              <a:t>table. </a:t>
            </a:r>
            <a:r>
              <a:rPr sz="3200" u="none" spc="-15" dirty="0">
                <a:solidFill>
                  <a:srgbClr val="C0504D"/>
                </a:solidFill>
              </a:rPr>
              <a:t>Pour </a:t>
            </a:r>
            <a:r>
              <a:rPr sz="3200" u="none" spc="-5" dirty="0">
                <a:solidFill>
                  <a:srgbClr val="C0504D"/>
                </a:solidFill>
              </a:rPr>
              <a:t>15-20 ml </a:t>
            </a:r>
            <a:r>
              <a:rPr sz="3200" u="none" dirty="0">
                <a:solidFill>
                  <a:srgbClr val="C0504D"/>
                </a:solidFill>
              </a:rPr>
              <a:t>of the </a:t>
            </a:r>
            <a:r>
              <a:rPr sz="3200" u="none" spc="-5" dirty="0">
                <a:solidFill>
                  <a:srgbClr val="C0504D"/>
                </a:solidFill>
              </a:rPr>
              <a:t>media </a:t>
            </a:r>
            <a:r>
              <a:rPr sz="3200" u="none" spc="-15" dirty="0">
                <a:solidFill>
                  <a:srgbClr val="C0504D"/>
                </a:solidFill>
              </a:rPr>
              <a:t>into </a:t>
            </a:r>
            <a:r>
              <a:rPr sz="3200" u="none" spc="-5" dirty="0">
                <a:solidFill>
                  <a:srgbClr val="C0504D"/>
                </a:solidFill>
              </a:rPr>
              <a:t>each </a:t>
            </a:r>
            <a:r>
              <a:rPr sz="3200" u="none" spc="-10" dirty="0">
                <a:solidFill>
                  <a:srgbClr val="C0504D"/>
                </a:solidFill>
              </a:rPr>
              <a:t>petri  plate.	</a:t>
            </a:r>
            <a:r>
              <a:rPr sz="3200" u="none" spc="-5" dirty="0">
                <a:solidFill>
                  <a:srgbClr val="C0504D"/>
                </a:solidFill>
              </a:rPr>
              <a:t>The petri </a:t>
            </a:r>
            <a:r>
              <a:rPr sz="3200" u="none" spc="-10" dirty="0">
                <a:solidFill>
                  <a:srgbClr val="C0504D"/>
                </a:solidFill>
              </a:rPr>
              <a:t>plate </a:t>
            </a:r>
            <a:r>
              <a:rPr sz="3200" u="none" dirty="0">
                <a:solidFill>
                  <a:srgbClr val="C0504D"/>
                </a:solidFill>
              </a:rPr>
              <a:t>lid should be open </a:t>
            </a:r>
            <a:r>
              <a:rPr sz="3200" u="none" spc="-25" dirty="0">
                <a:solidFill>
                  <a:srgbClr val="C0504D"/>
                </a:solidFill>
              </a:rPr>
              <a:t>slightly,  </a:t>
            </a:r>
            <a:r>
              <a:rPr sz="3200" u="none" dirty="0">
                <a:solidFill>
                  <a:srgbClr val="C0504D"/>
                </a:solidFill>
              </a:rPr>
              <a:t>but </a:t>
            </a:r>
            <a:r>
              <a:rPr sz="3200" u="none" spc="-5" dirty="0">
                <a:solidFill>
                  <a:srgbClr val="C0504D"/>
                </a:solidFill>
              </a:rPr>
              <a:t>not </a:t>
            </a:r>
            <a:r>
              <a:rPr sz="3200" u="none" spc="-10" dirty="0">
                <a:solidFill>
                  <a:srgbClr val="C0504D"/>
                </a:solidFill>
              </a:rPr>
              <a:t>completely </a:t>
            </a:r>
            <a:r>
              <a:rPr sz="3200" u="none" dirty="0">
                <a:solidFill>
                  <a:srgbClr val="C0504D"/>
                </a:solidFill>
              </a:rPr>
              <a:t>open as </a:t>
            </a:r>
            <a:r>
              <a:rPr sz="3200" u="none" spc="-5" dirty="0">
                <a:solidFill>
                  <a:srgbClr val="C0504D"/>
                </a:solidFill>
              </a:rPr>
              <a:t>this increases  </a:t>
            </a:r>
            <a:r>
              <a:rPr sz="3200" u="none" spc="-10" dirty="0">
                <a:solidFill>
                  <a:srgbClr val="C0504D"/>
                </a:solidFill>
              </a:rPr>
              <a:t>contamination.</a:t>
            </a:r>
            <a:endParaRPr sz="3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4398" y="461899"/>
            <a:ext cx="2774315" cy="696595"/>
          </a:xfrm>
          <a:prstGeom prst="rect">
            <a:avLst/>
          </a:prstGeom>
        </p:spPr>
        <p:txBody>
          <a:bodyPr vert="horz" wrap="square" lIns="0" tIns="13335" rIns="0" bIns="0" rtlCol="0">
            <a:spAutoFit/>
          </a:bodyPr>
          <a:lstStyle/>
          <a:p>
            <a:pPr marL="12700">
              <a:lnSpc>
                <a:spcPct val="100000"/>
              </a:lnSpc>
              <a:spcBef>
                <a:spcPts val="105"/>
              </a:spcBef>
            </a:pPr>
            <a:r>
              <a:rPr sz="4400" b="0" u="none" spc="-5" dirty="0">
                <a:latin typeface="Calibri"/>
                <a:cs typeface="Calibri"/>
              </a:rPr>
              <a:t>Lab</a:t>
            </a:r>
            <a:r>
              <a:rPr sz="4400" b="0" u="none" spc="-75" dirty="0">
                <a:latin typeface="Calibri"/>
                <a:cs typeface="Calibri"/>
              </a:rPr>
              <a:t> </a:t>
            </a:r>
            <a:r>
              <a:rPr sz="4400" b="0" u="none" spc="-30" dirty="0">
                <a:latin typeface="Calibri"/>
                <a:cs typeface="Calibri"/>
              </a:rPr>
              <a:t>exercise</a:t>
            </a:r>
            <a:endParaRPr sz="4400">
              <a:latin typeface="Calibri"/>
              <a:cs typeface="Calibri"/>
            </a:endParaRPr>
          </a:p>
        </p:txBody>
      </p:sp>
      <p:sp>
        <p:nvSpPr>
          <p:cNvPr id="3" name="object 3"/>
          <p:cNvSpPr txBox="1"/>
          <p:nvPr/>
        </p:nvSpPr>
        <p:spPr>
          <a:xfrm>
            <a:off x="535940" y="2174875"/>
            <a:ext cx="7844155" cy="75692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Calibri"/>
                <a:cs typeface="Calibri"/>
              </a:rPr>
              <a:t>Student </a:t>
            </a:r>
            <a:r>
              <a:rPr sz="2400" dirty="0">
                <a:latin typeface="Calibri"/>
                <a:cs typeface="Calibri"/>
              </a:rPr>
              <a:t>will </a:t>
            </a:r>
            <a:r>
              <a:rPr sz="2400" spc="-10" dirty="0">
                <a:latin typeface="Calibri"/>
                <a:cs typeface="Calibri"/>
              </a:rPr>
              <a:t>observe </a:t>
            </a:r>
            <a:r>
              <a:rPr sz="2400" spc="-15" dirty="0">
                <a:latin typeface="Calibri"/>
                <a:cs typeface="Calibri"/>
              </a:rPr>
              <a:t>different </a:t>
            </a:r>
            <a:r>
              <a:rPr sz="2400" dirty="0">
                <a:latin typeface="Calibri"/>
                <a:cs typeface="Calibri"/>
              </a:rPr>
              <a:t>types </a:t>
            </a:r>
            <a:r>
              <a:rPr sz="2400" spc="-5" dirty="0">
                <a:latin typeface="Calibri"/>
                <a:cs typeface="Calibri"/>
              </a:rPr>
              <a:t>of culture media </a:t>
            </a:r>
            <a:r>
              <a:rPr sz="2400" dirty="0">
                <a:latin typeface="Calibri"/>
                <a:cs typeface="Calibri"/>
              </a:rPr>
              <a:t>and </a:t>
            </a:r>
            <a:r>
              <a:rPr sz="2400" spc="5" dirty="0">
                <a:latin typeface="Calibri"/>
                <a:cs typeface="Calibri"/>
              </a:rPr>
              <a:t>try  </a:t>
            </a:r>
            <a:r>
              <a:rPr sz="2400" spc="-15" dirty="0">
                <a:latin typeface="Calibri"/>
                <a:cs typeface="Calibri"/>
              </a:rPr>
              <a:t>to </a:t>
            </a:r>
            <a:r>
              <a:rPr sz="2400" spc="-5" dirty="0">
                <a:latin typeface="Calibri"/>
                <a:cs typeface="Calibri"/>
              </a:rPr>
              <a:t>identifiy </a:t>
            </a:r>
            <a:r>
              <a:rPr sz="2400" dirty="0">
                <a:latin typeface="Calibri"/>
                <a:cs typeface="Calibri"/>
              </a:rPr>
              <a:t>each </a:t>
            </a:r>
            <a:r>
              <a:rPr sz="2400" spc="-5" dirty="0">
                <a:latin typeface="Calibri"/>
                <a:cs typeface="Calibri"/>
              </a:rPr>
              <a:t>one of</a:t>
            </a:r>
            <a:r>
              <a:rPr sz="2400" spc="-15" dirty="0">
                <a:latin typeface="Calibri"/>
                <a:cs typeface="Calibri"/>
              </a:rPr>
              <a:t> </a:t>
            </a:r>
            <a:r>
              <a:rPr sz="2400" dirty="0">
                <a:latin typeface="Calibri"/>
                <a:cs typeface="Calibri"/>
              </a:rPr>
              <a:t>them.</a:t>
            </a:r>
            <a:endParaRPr sz="24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7498" y="461899"/>
            <a:ext cx="6905625" cy="696595"/>
          </a:xfrm>
          <a:prstGeom prst="rect">
            <a:avLst/>
          </a:prstGeom>
        </p:spPr>
        <p:txBody>
          <a:bodyPr vert="horz" wrap="square" lIns="0" tIns="13335" rIns="0" bIns="0" rtlCol="0">
            <a:spAutoFit/>
          </a:bodyPr>
          <a:lstStyle/>
          <a:p>
            <a:pPr marL="12700">
              <a:lnSpc>
                <a:spcPct val="100000"/>
              </a:lnSpc>
              <a:spcBef>
                <a:spcPts val="105"/>
              </a:spcBef>
            </a:pPr>
            <a:r>
              <a:rPr sz="4400" u="none" spc="-5" dirty="0"/>
              <a:t>Composition </a:t>
            </a:r>
            <a:r>
              <a:rPr sz="4400" u="none" dirty="0"/>
              <a:t>of </a:t>
            </a:r>
            <a:r>
              <a:rPr sz="4400" u="none" spc="-15" dirty="0"/>
              <a:t>culture</a:t>
            </a:r>
            <a:r>
              <a:rPr sz="4400" u="none" spc="-75" dirty="0"/>
              <a:t> </a:t>
            </a:r>
            <a:r>
              <a:rPr sz="4400" u="none" spc="-5" dirty="0"/>
              <a:t>media</a:t>
            </a:r>
            <a:endParaRPr sz="4400"/>
          </a:p>
        </p:txBody>
      </p:sp>
      <p:sp>
        <p:nvSpPr>
          <p:cNvPr id="3" name="object 3"/>
          <p:cNvSpPr txBox="1"/>
          <p:nvPr/>
        </p:nvSpPr>
        <p:spPr>
          <a:xfrm>
            <a:off x="535940" y="2037105"/>
            <a:ext cx="3724910" cy="3098165"/>
          </a:xfrm>
          <a:prstGeom prst="rect">
            <a:avLst/>
          </a:prstGeom>
        </p:spPr>
        <p:txBody>
          <a:bodyPr vert="horz" wrap="square" lIns="0" tIns="97790" rIns="0" bIns="0" rtlCol="0">
            <a:spAutoFit/>
          </a:bodyPr>
          <a:lstStyle/>
          <a:p>
            <a:pPr marL="527685" indent="-515620">
              <a:lnSpc>
                <a:spcPct val="100000"/>
              </a:lnSpc>
              <a:spcBef>
                <a:spcPts val="770"/>
              </a:spcBef>
              <a:buFont typeface="Arial"/>
              <a:buChar char="•"/>
              <a:tabLst>
                <a:tab pos="527685" algn="l"/>
                <a:tab pos="528320" algn="l"/>
              </a:tabLst>
            </a:pPr>
            <a:r>
              <a:rPr sz="2800" spc="-35" dirty="0">
                <a:latin typeface="Calibri"/>
                <a:cs typeface="Calibri"/>
              </a:rPr>
              <a:t>Water</a:t>
            </a:r>
            <a:endParaRPr sz="2800">
              <a:latin typeface="Calibri"/>
              <a:cs typeface="Calibri"/>
            </a:endParaRPr>
          </a:p>
          <a:p>
            <a:pPr marL="527685" indent="-515620">
              <a:lnSpc>
                <a:spcPct val="100000"/>
              </a:lnSpc>
              <a:spcBef>
                <a:spcPts val="675"/>
              </a:spcBef>
              <a:buFont typeface="Arial"/>
              <a:buChar char="•"/>
              <a:tabLst>
                <a:tab pos="527685" algn="l"/>
                <a:tab pos="528320" algn="l"/>
              </a:tabLst>
            </a:pPr>
            <a:r>
              <a:rPr sz="2800" spc="-15" dirty="0">
                <a:latin typeface="Calibri"/>
                <a:cs typeface="Calibri"/>
              </a:rPr>
              <a:t>Energy</a:t>
            </a:r>
            <a:r>
              <a:rPr sz="2800" spc="-5" dirty="0">
                <a:latin typeface="Calibri"/>
                <a:cs typeface="Calibri"/>
              </a:rPr>
              <a:t> </a:t>
            </a:r>
            <a:r>
              <a:rPr sz="2800" spc="-15" dirty="0">
                <a:latin typeface="Calibri"/>
                <a:cs typeface="Calibri"/>
              </a:rPr>
              <a:t>source</a:t>
            </a:r>
            <a:endParaRPr sz="2800">
              <a:latin typeface="Calibri"/>
              <a:cs typeface="Calibri"/>
            </a:endParaRPr>
          </a:p>
          <a:p>
            <a:pPr marL="527685" indent="-515620">
              <a:lnSpc>
                <a:spcPct val="100000"/>
              </a:lnSpc>
              <a:spcBef>
                <a:spcPts val="670"/>
              </a:spcBef>
              <a:buFont typeface="Arial"/>
              <a:buChar char="•"/>
              <a:tabLst>
                <a:tab pos="527685" algn="l"/>
                <a:tab pos="528320" algn="l"/>
              </a:tabLst>
            </a:pPr>
            <a:r>
              <a:rPr sz="2800" spc="-10" dirty="0">
                <a:latin typeface="Calibri"/>
                <a:cs typeface="Calibri"/>
              </a:rPr>
              <a:t>Carbon</a:t>
            </a:r>
            <a:r>
              <a:rPr sz="2800" spc="10" dirty="0">
                <a:latin typeface="Calibri"/>
                <a:cs typeface="Calibri"/>
              </a:rPr>
              <a:t> </a:t>
            </a:r>
            <a:r>
              <a:rPr sz="2800" spc="-15" dirty="0">
                <a:latin typeface="Calibri"/>
                <a:cs typeface="Calibri"/>
              </a:rPr>
              <a:t>source</a:t>
            </a:r>
            <a:endParaRPr sz="2800">
              <a:latin typeface="Calibri"/>
              <a:cs typeface="Calibri"/>
            </a:endParaRPr>
          </a:p>
          <a:p>
            <a:pPr marL="527685" indent="-515620">
              <a:lnSpc>
                <a:spcPct val="100000"/>
              </a:lnSpc>
              <a:spcBef>
                <a:spcPts val="675"/>
              </a:spcBef>
              <a:buFont typeface="Arial"/>
              <a:buChar char="•"/>
              <a:tabLst>
                <a:tab pos="527685" algn="l"/>
                <a:tab pos="528320" algn="l"/>
              </a:tabLst>
            </a:pPr>
            <a:r>
              <a:rPr sz="2800" spc="-15" dirty="0">
                <a:latin typeface="Calibri"/>
                <a:cs typeface="Calibri"/>
              </a:rPr>
              <a:t>Nitrogen</a:t>
            </a:r>
            <a:r>
              <a:rPr sz="2800" spc="10" dirty="0">
                <a:latin typeface="Calibri"/>
                <a:cs typeface="Calibri"/>
              </a:rPr>
              <a:t> </a:t>
            </a:r>
            <a:r>
              <a:rPr sz="2800" spc="-15" dirty="0">
                <a:latin typeface="Calibri"/>
                <a:cs typeface="Calibri"/>
              </a:rPr>
              <a:t>source</a:t>
            </a:r>
            <a:endParaRPr sz="2800">
              <a:latin typeface="Calibri"/>
              <a:cs typeface="Calibri"/>
            </a:endParaRPr>
          </a:p>
          <a:p>
            <a:pPr marL="527685" indent="-515620">
              <a:lnSpc>
                <a:spcPct val="100000"/>
              </a:lnSpc>
              <a:spcBef>
                <a:spcPts val="670"/>
              </a:spcBef>
              <a:buFont typeface="Arial"/>
              <a:buChar char="•"/>
              <a:tabLst>
                <a:tab pos="527685" algn="l"/>
                <a:tab pos="528320" algn="l"/>
              </a:tabLst>
            </a:pPr>
            <a:r>
              <a:rPr sz="2800" spc="-15" dirty="0">
                <a:latin typeface="Calibri"/>
                <a:cs typeface="Calibri"/>
              </a:rPr>
              <a:t>Mineral</a:t>
            </a:r>
            <a:r>
              <a:rPr sz="2800" spc="15" dirty="0">
                <a:latin typeface="Calibri"/>
                <a:cs typeface="Calibri"/>
              </a:rPr>
              <a:t> </a:t>
            </a:r>
            <a:r>
              <a:rPr sz="2800" spc="-10" dirty="0">
                <a:latin typeface="Calibri"/>
                <a:cs typeface="Calibri"/>
              </a:rPr>
              <a:t>salts</a:t>
            </a:r>
            <a:endParaRPr sz="2800">
              <a:latin typeface="Calibri"/>
              <a:cs typeface="Calibri"/>
            </a:endParaRPr>
          </a:p>
          <a:p>
            <a:pPr marL="527685" indent="-515620">
              <a:lnSpc>
                <a:spcPct val="100000"/>
              </a:lnSpc>
              <a:spcBef>
                <a:spcPts val="675"/>
              </a:spcBef>
              <a:buFont typeface="Arial"/>
              <a:buChar char="•"/>
              <a:tabLst>
                <a:tab pos="527685" algn="l"/>
                <a:tab pos="528320" algn="l"/>
              </a:tabLst>
            </a:pPr>
            <a:r>
              <a:rPr sz="2800" spc="-10" dirty="0">
                <a:latin typeface="Calibri"/>
                <a:cs typeface="Calibri"/>
              </a:rPr>
              <a:t>Special </a:t>
            </a:r>
            <a:r>
              <a:rPr sz="2800" spc="-15" dirty="0">
                <a:latin typeface="Calibri"/>
                <a:cs typeface="Calibri"/>
              </a:rPr>
              <a:t>growth</a:t>
            </a:r>
            <a:r>
              <a:rPr sz="2800" spc="-5" dirty="0">
                <a:latin typeface="Calibri"/>
                <a:cs typeface="Calibri"/>
              </a:rPr>
              <a:t> </a:t>
            </a:r>
            <a:r>
              <a:rPr sz="2800" spc="-25" dirty="0">
                <a:latin typeface="Calibri"/>
                <a:cs typeface="Calibri"/>
              </a:rPr>
              <a:t>factors</a:t>
            </a:r>
            <a:endParaRPr sz="2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9180" y="569213"/>
            <a:ext cx="5455285" cy="696595"/>
          </a:xfrm>
          <a:prstGeom prst="rect">
            <a:avLst/>
          </a:prstGeom>
        </p:spPr>
        <p:txBody>
          <a:bodyPr vert="horz" wrap="square" lIns="0" tIns="13335" rIns="0" bIns="0" rtlCol="0">
            <a:spAutoFit/>
          </a:bodyPr>
          <a:lstStyle/>
          <a:p>
            <a:pPr marL="12700">
              <a:lnSpc>
                <a:spcPct val="100000"/>
              </a:lnSpc>
              <a:spcBef>
                <a:spcPts val="105"/>
              </a:spcBef>
            </a:pPr>
            <a:r>
              <a:rPr sz="4400" u="none" spc="-65" dirty="0">
                <a:latin typeface="Times New Roman"/>
                <a:cs typeface="Times New Roman"/>
              </a:rPr>
              <a:t>Types </a:t>
            </a:r>
            <a:r>
              <a:rPr sz="4400" u="none" dirty="0">
                <a:latin typeface="Times New Roman"/>
                <a:cs typeface="Times New Roman"/>
              </a:rPr>
              <a:t>of </a:t>
            </a:r>
            <a:r>
              <a:rPr sz="4400" u="none" spc="-15" dirty="0">
                <a:latin typeface="Times New Roman"/>
                <a:cs typeface="Times New Roman"/>
              </a:rPr>
              <a:t>culture</a:t>
            </a:r>
            <a:r>
              <a:rPr sz="4400" u="none" spc="-10" dirty="0">
                <a:latin typeface="Times New Roman"/>
                <a:cs typeface="Times New Roman"/>
              </a:rPr>
              <a:t> </a:t>
            </a:r>
            <a:r>
              <a:rPr sz="4400" u="none" dirty="0">
                <a:latin typeface="Times New Roman"/>
                <a:cs typeface="Times New Roman"/>
              </a:rPr>
              <a:t>media</a:t>
            </a:r>
            <a:endParaRPr sz="4400">
              <a:latin typeface="Times New Roman"/>
              <a:cs typeface="Times New Roman"/>
            </a:endParaRPr>
          </a:p>
        </p:txBody>
      </p:sp>
      <p:sp>
        <p:nvSpPr>
          <p:cNvPr id="3" name="object 3"/>
          <p:cNvSpPr txBox="1"/>
          <p:nvPr/>
        </p:nvSpPr>
        <p:spPr>
          <a:xfrm>
            <a:off x="383540" y="1817573"/>
            <a:ext cx="6129020" cy="2501265"/>
          </a:xfrm>
          <a:prstGeom prst="rect">
            <a:avLst/>
          </a:prstGeom>
        </p:spPr>
        <p:txBody>
          <a:bodyPr vert="horz" wrap="square" lIns="0" tIns="12065" rIns="0" bIns="0" rtlCol="0">
            <a:spAutoFit/>
          </a:bodyPr>
          <a:lstStyle/>
          <a:p>
            <a:pPr marL="824865" indent="-812800">
              <a:lnSpc>
                <a:spcPct val="100000"/>
              </a:lnSpc>
              <a:spcBef>
                <a:spcPts val="95"/>
              </a:spcBef>
              <a:buAutoNum type="romanUcPeriod"/>
              <a:tabLst>
                <a:tab pos="824865" algn="l"/>
                <a:tab pos="825500" algn="l"/>
              </a:tabLst>
            </a:pPr>
            <a:r>
              <a:rPr sz="2800" spc="-10" dirty="0">
                <a:latin typeface="Calibri"/>
                <a:cs typeface="Calibri"/>
              </a:rPr>
              <a:t>Classification </a:t>
            </a:r>
            <a:r>
              <a:rPr sz="2800" dirty="0">
                <a:latin typeface="Calibri"/>
                <a:cs typeface="Calibri"/>
              </a:rPr>
              <a:t>based </a:t>
            </a:r>
            <a:r>
              <a:rPr sz="2800" spc="-5" dirty="0">
                <a:latin typeface="Calibri"/>
                <a:cs typeface="Calibri"/>
              </a:rPr>
              <a:t>on </a:t>
            </a:r>
            <a:r>
              <a:rPr sz="2800" spc="-20" dirty="0">
                <a:latin typeface="Calibri"/>
                <a:cs typeface="Calibri"/>
              </a:rPr>
              <a:t>physical</a:t>
            </a:r>
            <a:r>
              <a:rPr sz="2800" spc="40" dirty="0">
                <a:latin typeface="Calibri"/>
                <a:cs typeface="Calibri"/>
              </a:rPr>
              <a:t> </a:t>
            </a:r>
            <a:r>
              <a:rPr sz="2800" spc="-30" dirty="0">
                <a:latin typeface="Calibri"/>
                <a:cs typeface="Calibri"/>
              </a:rPr>
              <a:t>state</a:t>
            </a:r>
            <a:endParaRPr sz="2800">
              <a:latin typeface="Calibri"/>
              <a:cs typeface="Calibri"/>
            </a:endParaRPr>
          </a:p>
          <a:p>
            <a:pPr>
              <a:lnSpc>
                <a:spcPct val="100000"/>
              </a:lnSpc>
              <a:spcBef>
                <a:spcPts val="50"/>
              </a:spcBef>
              <a:buFont typeface="Calibri"/>
              <a:buAutoNum type="romanUcPeriod"/>
            </a:pPr>
            <a:endParaRPr sz="4050">
              <a:latin typeface="Times New Roman"/>
              <a:cs typeface="Times New Roman"/>
            </a:endParaRPr>
          </a:p>
          <a:p>
            <a:pPr marL="1183640" lvl="1" indent="-359410">
              <a:lnSpc>
                <a:spcPct val="100000"/>
              </a:lnSpc>
              <a:buAutoNum type="alphaLcParenR"/>
              <a:tabLst>
                <a:tab pos="1184275" algn="l"/>
              </a:tabLst>
            </a:pPr>
            <a:r>
              <a:rPr sz="2800" spc="-10" dirty="0">
                <a:latin typeface="Calibri"/>
                <a:cs typeface="Calibri"/>
              </a:rPr>
              <a:t>solid</a:t>
            </a:r>
            <a:r>
              <a:rPr sz="2800" spc="10" dirty="0">
                <a:latin typeface="Calibri"/>
                <a:cs typeface="Calibri"/>
              </a:rPr>
              <a:t> </a:t>
            </a:r>
            <a:r>
              <a:rPr sz="2800" spc="-10" dirty="0">
                <a:latin typeface="Calibri"/>
                <a:cs typeface="Calibri"/>
              </a:rPr>
              <a:t>medium</a:t>
            </a:r>
            <a:endParaRPr sz="2800">
              <a:latin typeface="Calibri"/>
              <a:cs typeface="Calibri"/>
            </a:endParaRPr>
          </a:p>
          <a:p>
            <a:pPr marL="1201420" lvl="1" indent="-377190">
              <a:lnSpc>
                <a:spcPct val="100000"/>
              </a:lnSpc>
              <a:spcBef>
                <a:spcPts val="675"/>
              </a:spcBef>
              <a:buAutoNum type="alphaLcParenR"/>
              <a:tabLst>
                <a:tab pos="1202055" algn="l"/>
              </a:tabLst>
            </a:pPr>
            <a:r>
              <a:rPr sz="2800" spc="-5" dirty="0">
                <a:latin typeface="Calibri"/>
                <a:cs typeface="Calibri"/>
              </a:rPr>
              <a:t>semi solid</a:t>
            </a:r>
            <a:r>
              <a:rPr sz="2800" spc="5" dirty="0">
                <a:latin typeface="Calibri"/>
                <a:cs typeface="Calibri"/>
              </a:rPr>
              <a:t> </a:t>
            </a:r>
            <a:r>
              <a:rPr sz="2800" spc="-10" dirty="0">
                <a:latin typeface="Calibri"/>
                <a:cs typeface="Calibri"/>
              </a:rPr>
              <a:t>medium</a:t>
            </a:r>
            <a:endParaRPr sz="2800">
              <a:latin typeface="Calibri"/>
              <a:cs typeface="Calibri"/>
            </a:endParaRPr>
          </a:p>
          <a:p>
            <a:pPr marL="1164590" lvl="1" indent="-340360">
              <a:lnSpc>
                <a:spcPct val="100000"/>
              </a:lnSpc>
              <a:spcBef>
                <a:spcPts val="675"/>
              </a:spcBef>
              <a:buAutoNum type="alphaLcParenR"/>
              <a:tabLst>
                <a:tab pos="1165225" algn="l"/>
              </a:tabLst>
            </a:pPr>
            <a:r>
              <a:rPr sz="2800" spc="-10" dirty="0">
                <a:latin typeface="Calibri"/>
                <a:cs typeface="Calibri"/>
              </a:rPr>
              <a:t>liquid</a:t>
            </a:r>
            <a:r>
              <a:rPr sz="2800" spc="25" dirty="0">
                <a:latin typeface="Calibri"/>
                <a:cs typeface="Calibri"/>
              </a:rPr>
              <a:t> </a:t>
            </a:r>
            <a:r>
              <a:rPr sz="2800" spc="-10" dirty="0">
                <a:latin typeface="Calibri"/>
                <a:cs typeface="Calibri"/>
              </a:rPr>
              <a:t>medium</a:t>
            </a:r>
            <a:endParaRPr sz="2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10309"/>
            <a:ext cx="6370955" cy="3013075"/>
          </a:xfrm>
          <a:prstGeom prst="rect">
            <a:avLst/>
          </a:prstGeom>
        </p:spPr>
        <p:txBody>
          <a:bodyPr vert="horz" wrap="square" lIns="0" tIns="12065" rIns="0" bIns="0" rtlCol="0">
            <a:spAutoFit/>
          </a:bodyPr>
          <a:lstStyle/>
          <a:p>
            <a:pPr marL="824865" indent="-812800">
              <a:lnSpc>
                <a:spcPct val="100000"/>
              </a:lnSpc>
              <a:spcBef>
                <a:spcPts val="95"/>
              </a:spcBef>
              <a:buAutoNum type="romanUcPeriod" startAt="2"/>
              <a:tabLst>
                <a:tab pos="824865" algn="l"/>
                <a:tab pos="825500" algn="l"/>
              </a:tabLst>
            </a:pPr>
            <a:r>
              <a:rPr sz="2800" spc="-10" dirty="0">
                <a:latin typeface="Calibri"/>
                <a:cs typeface="Calibri"/>
              </a:rPr>
              <a:t>Classification </a:t>
            </a:r>
            <a:r>
              <a:rPr sz="2800" spc="-5" dirty="0">
                <a:latin typeface="Calibri"/>
                <a:cs typeface="Calibri"/>
              </a:rPr>
              <a:t>based on the </a:t>
            </a:r>
            <a:r>
              <a:rPr sz="2800" spc="-10" dirty="0">
                <a:latin typeface="Calibri"/>
                <a:cs typeface="Calibri"/>
              </a:rPr>
              <a:t>ingredients</a:t>
            </a:r>
            <a:endParaRPr sz="2800">
              <a:latin typeface="Calibri"/>
              <a:cs typeface="Calibri"/>
            </a:endParaRPr>
          </a:p>
          <a:p>
            <a:pPr>
              <a:lnSpc>
                <a:spcPct val="100000"/>
              </a:lnSpc>
              <a:spcBef>
                <a:spcPts val="50"/>
              </a:spcBef>
              <a:buFont typeface="Calibri"/>
              <a:buAutoNum type="romanUcPeriod" startAt="2"/>
            </a:pPr>
            <a:endParaRPr sz="4050">
              <a:latin typeface="Times New Roman"/>
              <a:cs typeface="Times New Roman"/>
            </a:endParaRPr>
          </a:p>
          <a:p>
            <a:pPr marL="1183640" lvl="1" indent="-359410">
              <a:lnSpc>
                <a:spcPct val="100000"/>
              </a:lnSpc>
              <a:buAutoNum type="alphaLcParenR"/>
              <a:tabLst>
                <a:tab pos="1184275" algn="l"/>
              </a:tabLst>
            </a:pPr>
            <a:r>
              <a:rPr sz="2800" spc="-10" dirty="0">
                <a:latin typeface="Calibri"/>
                <a:cs typeface="Calibri"/>
              </a:rPr>
              <a:t>simple</a:t>
            </a:r>
            <a:r>
              <a:rPr sz="2800" spc="20" dirty="0">
                <a:latin typeface="Calibri"/>
                <a:cs typeface="Calibri"/>
              </a:rPr>
              <a:t> </a:t>
            </a:r>
            <a:r>
              <a:rPr sz="2800" spc="-10" dirty="0">
                <a:latin typeface="Calibri"/>
                <a:cs typeface="Calibri"/>
              </a:rPr>
              <a:t>medium</a:t>
            </a:r>
            <a:endParaRPr sz="2800">
              <a:latin typeface="Calibri"/>
              <a:cs typeface="Calibri"/>
            </a:endParaRPr>
          </a:p>
          <a:p>
            <a:pPr marL="1200785" lvl="1" indent="-376555">
              <a:lnSpc>
                <a:spcPct val="100000"/>
              </a:lnSpc>
              <a:spcBef>
                <a:spcPts val="675"/>
              </a:spcBef>
              <a:buAutoNum type="alphaLcParenR"/>
              <a:tabLst>
                <a:tab pos="1201420" algn="l"/>
              </a:tabLst>
            </a:pPr>
            <a:r>
              <a:rPr sz="2800" spc="-20" dirty="0">
                <a:latin typeface="Calibri"/>
                <a:cs typeface="Calibri"/>
              </a:rPr>
              <a:t>complex</a:t>
            </a:r>
            <a:r>
              <a:rPr sz="2800" spc="15" dirty="0">
                <a:latin typeface="Calibri"/>
                <a:cs typeface="Calibri"/>
              </a:rPr>
              <a:t> </a:t>
            </a:r>
            <a:r>
              <a:rPr sz="2800" spc="-10" dirty="0">
                <a:latin typeface="Calibri"/>
                <a:cs typeface="Calibri"/>
              </a:rPr>
              <a:t>medium</a:t>
            </a:r>
            <a:endParaRPr sz="2800">
              <a:latin typeface="Calibri"/>
              <a:cs typeface="Calibri"/>
            </a:endParaRPr>
          </a:p>
          <a:p>
            <a:pPr marL="1163955" lvl="1" indent="-339725">
              <a:lnSpc>
                <a:spcPct val="100000"/>
              </a:lnSpc>
              <a:spcBef>
                <a:spcPts val="675"/>
              </a:spcBef>
              <a:buAutoNum type="alphaLcParenR"/>
              <a:tabLst>
                <a:tab pos="1164590" algn="l"/>
              </a:tabLst>
            </a:pPr>
            <a:r>
              <a:rPr sz="2800" spc="-15" dirty="0">
                <a:latin typeface="Calibri"/>
                <a:cs typeface="Calibri"/>
              </a:rPr>
              <a:t>synthetic </a:t>
            </a:r>
            <a:r>
              <a:rPr sz="2800" spc="-5" dirty="0">
                <a:latin typeface="Calibri"/>
                <a:cs typeface="Calibri"/>
              </a:rPr>
              <a:t>or </a:t>
            </a:r>
            <a:r>
              <a:rPr sz="2800" spc="-15" dirty="0">
                <a:latin typeface="Calibri"/>
                <a:cs typeface="Calibri"/>
              </a:rPr>
              <a:t>defined</a:t>
            </a:r>
            <a:r>
              <a:rPr sz="2800" spc="45" dirty="0">
                <a:latin typeface="Calibri"/>
                <a:cs typeface="Calibri"/>
              </a:rPr>
              <a:t> </a:t>
            </a:r>
            <a:r>
              <a:rPr sz="2800" spc="-10" dirty="0">
                <a:latin typeface="Calibri"/>
                <a:cs typeface="Calibri"/>
              </a:rPr>
              <a:t>medium</a:t>
            </a:r>
            <a:endParaRPr sz="2800">
              <a:latin typeface="Calibri"/>
              <a:cs typeface="Calibri"/>
            </a:endParaRPr>
          </a:p>
          <a:p>
            <a:pPr marL="1200785" lvl="1" indent="-376555">
              <a:lnSpc>
                <a:spcPct val="100000"/>
              </a:lnSpc>
              <a:spcBef>
                <a:spcPts val="670"/>
              </a:spcBef>
              <a:buAutoNum type="alphaLcParenR"/>
              <a:tabLst>
                <a:tab pos="1201420" algn="l"/>
              </a:tabLst>
            </a:pPr>
            <a:r>
              <a:rPr sz="2800" spc="-10" dirty="0">
                <a:latin typeface="Calibri"/>
                <a:cs typeface="Calibri"/>
              </a:rPr>
              <a:t>Special </a:t>
            </a:r>
            <a:r>
              <a:rPr sz="2800" spc="-5" dirty="0">
                <a:latin typeface="Calibri"/>
                <a:cs typeface="Calibri"/>
              </a:rPr>
              <a:t>media</a:t>
            </a:r>
            <a:endParaRPr sz="2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8730" y="530478"/>
            <a:ext cx="7007859" cy="574040"/>
          </a:xfrm>
          <a:prstGeom prst="rect">
            <a:avLst/>
          </a:prstGeom>
        </p:spPr>
        <p:txBody>
          <a:bodyPr vert="horz" wrap="square" lIns="0" tIns="12700" rIns="0" bIns="0" rtlCol="0">
            <a:spAutoFit/>
          </a:bodyPr>
          <a:lstStyle/>
          <a:p>
            <a:pPr marL="12700">
              <a:lnSpc>
                <a:spcPct val="100000"/>
              </a:lnSpc>
              <a:spcBef>
                <a:spcPts val="100"/>
              </a:spcBef>
            </a:pPr>
            <a:r>
              <a:rPr sz="3600" u="none" spc="-5" dirty="0"/>
              <a:t>Classification </a:t>
            </a:r>
            <a:r>
              <a:rPr sz="3600" u="none" dirty="0"/>
              <a:t>based on </a:t>
            </a:r>
            <a:r>
              <a:rPr sz="3600" u="none" spc="-15" dirty="0"/>
              <a:t>physical</a:t>
            </a:r>
            <a:r>
              <a:rPr sz="3600" u="none" spc="-45" dirty="0"/>
              <a:t> </a:t>
            </a:r>
            <a:r>
              <a:rPr sz="3600" u="none" spc="-35" dirty="0"/>
              <a:t>state</a:t>
            </a:r>
            <a:endParaRPr sz="3600"/>
          </a:p>
        </p:txBody>
      </p:sp>
      <p:sp>
        <p:nvSpPr>
          <p:cNvPr id="3" name="object 3"/>
          <p:cNvSpPr txBox="1"/>
          <p:nvPr/>
        </p:nvSpPr>
        <p:spPr>
          <a:xfrm>
            <a:off x="5692338" y="4250944"/>
            <a:ext cx="70485" cy="279400"/>
          </a:xfrm>
          <a:prstGeom prst="rect">
            <a:avLst/>
          </a:prstGeom>
        </p:spPr>
        <p:txBody>
          <a:bodyPr vert="horz" wrap="square" lIns="0" tIns="0" rIns="0" bIns="0" rtlCol="0">
            <a:spAutoFit/>
          </a:bodyPr>
          <a:lstStyle/>
          <a:p>
            <a:pPr>
              <a:lnSpc>
                <a:spcPts val="2085"/>
              </a:lnSpc>
            </a:pPr>
            <a:r>
              <a:rPr sz="2200" spc="-5" dirty="0">
                <a:latin typeface="Calibri"/>
                <a:cs typeface="Calibri"/>
              </a:rPr>
              <a:t>.</a:t>
            </a:r>
            <a:endParaRPr sz="2200">
              <a:latin typeface="Calibri"/>
              <a:cs typeface="Calibri"/>
            </a:endParaRPr>
          </a:p>
        </p:txBody>
      </p:sp>
      <p:sp>
        <p:nvSpPr>
          <p:cNvPr id="4" name="object 4"/>
          <p:cNvSpPr txBox="1"/>
          <p:nvPr/>
        </p:nvSpPr>
        <p:spPr>
          <a:xfrm>
            <a:off x="497840" y="1923414"/>
            <a:ext cx="7640320" cy="2940685"/>
          </a:xfrm>
          <a:prstGeom prst="rect">
            <a:avLst/>
          </a:prstGeom>
        </p:spPr>
        <p:txBody>
          <a:bodyPr vert="horz" wrap="square" lIns="0" tIns="12065" rIns="0" bIns="0" rtlCol="0">
            <a:spAutoFit/>
          </a:bodyPr>
          <a:lstStyle/>
          <a:p>
            <a:pPr marL="193675">
              <a:lnSpc>
                <a:spcPct val="100000"/>
              </a:lnSpc>
              <a:spcBef>
                <a:spcPts val="95"/>
              </a:spcBef>
            </a:pPr>
            <a:r>
              <a:rPr sz="3100" b="1" u="heavy" spc="-5" dirty="0">
                <a:uFill>
                  <a:solidFill>
                    <a:srgbClr val="000000"/>
                  </a:solidFill>
                </a:uFill>
                <a:latin typeface="Calibri"/>
                <a:cs typeface="Calibri"/>
              </a:rPr>
              <a:t>Solid </a:t>
            </a:r>
            <a:r>
              <a:rPr sz="3100" b="1" u="heavy" spc="-10" dirty="0">
                <a:uFill>
                  <a:solidFill>
                    <a:srgbClr val="000000"/>
                  </a:solidFill>
                </a:uFill>
                <a:latin typeface="Calibri"/>
                <a:cs typeface="Calibri"/>
              </a:rPr>
              <a:t>medium</a:t>
            </a:r>
            <a:endParaRPr sz="3100">
              <a:latin typeface="Calibri"/>
              <a:cs typeface="Calibri"/>
            </a:endParaRPr>
          </a:p>
          <a:p>
            <a:pPr marL="1193800">
              <a:lnSpc>
                <a:spcPct val="100000"/>
              </a:lnSpc>
              <a:spcBef>
                <a:spcPts val="25"/>
              </a:spcBef>
            </a:pPr>
            <a:r>
              <a:rPr sz="2500" spc="-15" dirty="0">
                <a:latin typeface="Calibri"/>
                <a:cs typeface="Calibri"/>
              </a:rPr>
              <a:t>agar </a:t>
            </a:r>
            <a:r>
              <a:rPr sz="2500" spc="-5" dirty="0">
                <a:latin typeface="Calibri"/>
                <a:cs typeface="Calibri"/>
              </a:rPr>
              <a:t>is the </a:t>
            </a:r>
            <a:r>
              <a:rPr sz="2500" spc="-10" dirty="0">
                <a:latin typeface="Calibri"/>
                <a:cs typeface="Calibri"/>
              </a:rPr>
              <a:t>most commonly used </a:t>
            </a:r>
            <a:r>
              <a:rPr sz="2500" spc="-5" dirty="0">
                <a:latin typeface="Calibri"/>
                <a:cs typeface="Calibri"/>
              </a:rPr>
              <a:t>solidifying</a:t>
            </a:r>
            <a:r>
              <a:rPr sz="2500" spc="50" dirty="0">
                <a:latin typeface="Calibri"/>
                <a:cs typeface="Calibri"/>
              </a:rPr>
              <a:t> </a:t>
            </a:r>
            <a:r>
              <a:rPr sz="2500" spc="-10" dirty="0">
                <a:latin typeface="Calibri"/>
                <a:cs typeface="Calibri"/>
              </a:rPr>
              <a:t>agent.</a:t>
            </a:r>
            <a:endParaRPr sz="2500">
              <a:latin typeface="Calibri"/>
              <a:cs typeface="Calibri"/>
            </a:endParaRPr>
          </a:p>
          <a:p>
            <a:pPr>
              <a:lnSpc>
                <a:spcPct val="100000"/>
              </a:lnSpc>
              <a:spcBef>
                <a:spcPts val="20"/>
              </a:spcBef>
            </a:pPr>
            <a:endParaRPr sz="2600">
              <a:latin typeface="Times New Roman"/>
              <a:cs typeface="Times New Roman"/>
            </a:endParaRPr>
          </a:p>
          <a:p>
            <a:pPr marL="50800">
              <a:lnSpc>
                <a:spcPct val="100000"/>
              </a:lnSpc>
            </a:pPr>
            <a:r>
              <a:rPr sz="2200" u="heavy" spc="-10" dirty="0">
                <a:uFill>
                  <a:solidFill>
                    <a:srgbClr val="000000"/>
                  </a:solidFill>
                </a:uFill>
                <a:latin typeface="Calibri"/>
                <a:cs typeface="Calibri"/>
              </a:rPr>
              <a:t>What </a:t>
            </a:r>
            <a:r>
              <a:rPr sz="2200" u="heavy" spc="-5" dirty="0">
                <a:uFill>
                  <a:solidFill>
                    <a:srgbClr val="000000"/>
                  </a:solidFill>
                </a:uFill>
                <a:latin typeface="Calibri"/>
                <a:cs typeface="Calibri"/>
              </a:rPr>
              <a:t>is</a:t>
            </a:r>
            <a:r>
              <a:rPr sz="2200" u="heavy" dirty="0">
                <a:uFill>
                  <a:solidFill>
                    <a:srgbClr val="000000"/>
                  </a:solidFill>
                </a:uFill>
                <a:latin typeface="Calibri"/>
                <a:cs typeface="Calibri"/>
              </a:rPr>
              <a:t> </a:t>
            </a:r>
            <a:r>
              <a:rPr sz="2200" b="1" u="heavy" spc="-15" dirty="0">
                <a:uFill>
                  <a:solidFill>
                    <a:srgbClr val="000000"/>
                  </a:solidFill>
                </a:uFill>
                <a:latin typeface="Calibri"/>
                <a:cs typeface="Calibri"/>
              </a:rPr>
              <a:t>agar</a:t>
            </a:r>
            <a:endParaRPr sz="2200">
              <a:latin typeface="Calibri"/>
              <a:cs typeface="Calibri"/>
            </a:endParaRPr>
          </a:p>
          <a:p>
            <a:pPr marL="393700" indent="-342900">
              <a:lnSpc>
                <a:spcPct val="100000"/>
              </a:lnSpc>
              <a:buFont typeface="Arial"/>
              <a:buChar char="•"/>
              <a:tabLst>
                <a:tab pos="393065" algn="l"/>
                <a:tab pos="393700" algn="l"/>
              </a:tabLst>
            </a:pPr>
            <a:r>
              <a:rPr sz="2200" b="1" spc="-5" dirty="0">
                <a:latin typeface="Calibri"/>
                <a:cs typeface="Calibri"/>
              </a:rPr>
              <a:t>Golden </a:t>
            </a:r>
            <a:r>
              <a:rPr sz="2200" b="1" spc="-10" dirty="0">
                <a:latin typeface="Calibri"/>
                <a:cs typeface="Calibri"/>
              </a:rPr>
              <a:t>–yellow </a:t>
            </a:r>
            <a:r>
              <a:rPr sz="2200" b="1" spc="-15" dirty="0">
                <a:latin typeface="Calibri"/>
                <a:cs typeface="Calibri"/>
              </a:rPr>
              <a:t>granular</a:t>
            </a:r>
            <a:r>
              <a:rPr sz="2200" b="1" spc="45" dirty="0">
                <a:latin typeface="Calibri"/>
                <a:cs typeface="Calibri"/>
              </a:rPr>
              <a:t> </a:t>
            </a:r>
            <a:r>
              <a:rPr sz="2200" b="1" spc="-10" dirty="0">
                <a:latin typeface="Calibri"/>
                <a:cs typeface="Calibri"/>
              </a:rPr>
              <a:t>powder</a:t>
            </a:r>
            <a:endParaRPr sz="2200">
              <a:latin typeface="Calibri"/>
              <a:cs typeface="Calibri"/>
            </a:endParaRPr>
          </a:p>
          <a:p>
            <a:pPr marL="393700" indent="-342900">
              <a:lnSpc>
                <a:spcPct val="100000"/>
              </a:lnSpc>
              <a:spcBef>
                <a:spcPts val="5"/>
              </a:spcBef>
              <a:buFont typeface="Arial"/>
              <a:buChar char="•"/>
              <a:tabLst>
                <a:tab pos="393065" algn="l"/>
                <a:tab pos="393700" algn="l"/>
              </a:tabLst>
            </a:pPr>
            <a:r>
              <a:rPr sz="2200" spc="-10" dirty="0">
                <a:latin typeface="Calibri"/>
                <a:cs typeface="Calibri"/>
              </a:rPr>
              <a:t>Prepared from</a:t>
            </a:r>
            <a:r>
              <a:rPr sz="2200" spc="5" dirty="0">
                <a:latin typeface="Calibri"/>
                <a:cs typeface="Calibri"/>
              </a:rPr>
              <a:t> </a:t>
            </a:r>
            <a:r>
              <a:rPr sz="2200" spc="-5" dirty="0">
                <a:latin typeface="Calibri"/>
                <a:cs typeface="Calibri"/>
              </a:rPr>
              <a:t>seaweeds.</a:t>
            </a:r>
            <a:endParaRPr sz="2200">
              <a:latin typeface="Calibri"/>
              <a:cs typeface="Calibri"/>
            </a:endParaRPr>
          </a:p>
          <a:p>
            <a:pPr marL="393700" indent="-342900">
              <a:lnSpc>
                <a:spcPct val="100000"/>
              </a:lnSpc>
              <a:buFont typeface="Arial"/>
              <a:buChar char="•"/>
              <a:tabLst>
                <a:tab pos="393065" algn="l"/>
                <a:tab pos="393700" algn="l"/>
              </a:tabLst>
            </a:pPr>
            <a:r>
              <a:rPr sz="2200" spc="-5" dirty="0">
                <a:latin typeface="Calibri"/>
                <a:cs typeface="Calibri"/>
              </a:rPr>
              <a:t>Not </a:t>
            </a:r>
            <a:r>
              <a:rPr sz="2200" spc="-20" dirty="0">
                <a:latin typeface="Calibri"/>
                <a:cs typeface="Calibri"/>
              </a:rPr>
              <a:t>affected </a:t>
            </a:r>
            <a:r>
              <a:rPr sz="2200" spc="-10" dirty="0">
                <a:latin typeface="Calibri"/>
                <a:cs typeface="Calibri"/>
              </a:rPr>
              <a:t>by </a:t>
            </a:r>
            <a:r>
              <a:rPr sz="2200" spc="-5" dirty="0">
                <a:latin typeface="Calibri"/>
                <a:cs typeface="Calibri"/>
              </a:rPr>
              <a:t>the </a:t>
            </a:r>
            <a:r>
              <a:rPr sz="2200" spc="-15" dirty="0">
                <a:latin typeface="Calibri"/>
                <a:cs typeface="Calibri"/>
              </a:rPr>
              <a:t>growth </a:t>
            </a:r>
            <a:r>
              <a:rPr sz="2200" dirty="0">
                <a:latin typeface="Calibri"/>
                <a:cs typeface="Calibri"/>
              </a:rPr>
              <a:t>of </a:t>
            </a:r>
            <a:r>
              <a:rPr sz="2200" spc="-5" dirty="0">
                <a:latin typeface="Calibri"/>
                <a:cs typeface="Calibri"/>
              </a:rPr>
              <a:t>the</a:t>
            </a:r>
            <a:r>
              <a:rPr sz="2200" spc="160" dirty="0">
                <a:latin typeface="Calibri"/>
                <a:cs typeface="Calibri"/>
              </a:rPr>
              <a:t> </a:t>
            </a:r>
            <a:r>
              <a:rPr sz="2200" spc="-10" dirty="0">
                <a:latin typeface="Calibri"/>
                <a:cs typeface="Calibri"/>
              </a:rPr>
              <a:t>bacteria</a:t>
            </a:r>
            <a:endParaRPr sz="2200">
              <a:latin typeface="Calibri"/>
              <a:cs typeface="Calibri"/>
            </a:endParaRPr>
          </a:p>
          <a:p>
            <a:pPr marL="393700" indent="-342900">
              <a:lnSpc>
                <a:spcPct val="100000"/>
              </a:lnSpc>
              <a:buFont typeface="Arial"/>
              <a:buChar char="•"/>
              <a:tabLst>
                <a:tab pos="393065" algn="l"/>
                <a:tab pos="393700" algn="l"/>
              </a:tabLst>
            </a:pPr>
            <a:r>
              <a:rPr sz="2200" spc="-5" dirty="0">
                <a:latin typeface="Calibri"/>
                <a:cs typeface="Calibri"/>
              </a:rPr>
              <a:t>Melts </a:t>
            </a:r>
            <a:r>
              <a:rPr sz="2200" spc="-15" dirty="0">
                <a:latin typeface="Calibri"/>
                <a:cs typeface="Calibri"/>
              </a:rPr>
              <a:t>at </a:t>
            </a:r>
            <a:r>
              <a:rPr sz="2200" spc="-5" dirty="0">
                <a:latin typeface="Calibri"/>
                <a:cs typeface="Calibri"/>
              </a:rPr>
              <a:t>98</a:t>
            </a:r>
            <a:r>
              <a:rPr sz="2175" spc="-7" baseline="24904" dirty="0">
                <a:latin typeface="Calibri"/>
                <a:cs typeface="Calibri"/>
              </a:rPr>
              <a:t>o</a:t>
            </a:r>
            <a:r>
              <a:rPr sz="2200" spc="-5" dirty="0">
                <a:latin typeface="Calibri"/>
                <a:cs typeface="Calibri"/>
              </a:rPr>
              <a:t>C &amp; </a:t>
            </a:r>
            <a:r>
              <a:rPr sz="2200" spc="-10" dirty="0">
                <a:latin typeface="Calibri"/>
                <a:cs typeface="Calibri"/>
              </a:rPr>
              <a:t>sets </a:t>
            </a:r>
            <a:r>
              <a:rPr sz="2200" spc="-15" dirty="0">
                <a:latin typeface="Calibri"/>
                <a:cs typeface="Calibri"/>
              </a:rPr>
              <a:t>at</a:t>
            </a:r>
            <a:r>
              <a:rPr sz="2200" spc="60" dirty="0">
                <a:latin typeface="Calibri"/>
                <a:cs typeface="Calibri"/>
              </a:rPr>
              <a:t> </a:t>
            </a:r>
            <a:r>
              <a:rPr sz="2200" dirty="0">
                <a:latin typeface="Calibri"/>
                <a:cs typeface="Calibri"/>
              </a:rPr>
              <a:t>42</a:t>
            </a:r>
            <a:r>
              <a:rPr sz="2175" baseline="24904" dirty="0">
                <a:latin typeface="Calibri"/>
                <a:cs typeface="Calibri"/>
              </a:rPr>
              <a:t>o</a:t>
            </a:r>
            <a:r>
              <a:rPr sz="2200" dirty="0">
                <a:latin typeface="Calibri"/>
                <a:cs typeface="Calibri"/>
              </a:rPr>
              <a:t>C</a:t>
            </a:r>
            <a:endParaRPr sz="2200">
              <a:latin typeface="Calibri"/>
              <a:cs typeface="Calibri"/>
            </a:endParaRPr>
          </a:p>
        </p:txBody>
      </p:sp>
      <p:sp>
        <p:nvSpPr>
          <p:cNvPr id="5" name="object 5"/>
          <p:cNvSpPr/>
          <p:nvPr/>
        </p:nvSpPr>
        <p:spPr>
          <a:xfrm>
            <a:off x="5818632" y="4876800"/>
            <a:ext cx="2791967" cy="1752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715000" y="2819400"/>
            <a:ext cx="2971800" cy="1752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7781925" cy="2467610"/>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3200" b="1" dirty="0">
                <a:latin typeface="Calibri"/>
                <a:cs typeface="Calibri"/>
              </a:rPr>
              <a:t>Semi-solid</a:t>
            </a:r>
            <a:r>
              <a:rPr sz="3200" b="1" spc="-45" dirty="0">
                <a:latin typeface="Calibri"/>
                <a:cs typeface="Calibri"/>
              </a:rPr>
              <a:t> </a:t>
            </a:r>
            <a:r>
              <a:rPr sz="3200" b="1" spc="-5" dirty="0">
                <a:latin typeface="Calibri"/>
                <a:cs typeface="Calibri"/>
              </a:rPr>
              <a:t>media</a:t>
            </a:r>
            <a:endParaRPr sz="3200">
              <a:latin typeface="Calibri"/>
              <a:cs typeface="Calibri"/>
            </a:endParaRPr>
          </a:p>
          <a:p>
            <a:pPr>
              <a:lnSpc>
                <a:spcPct val="100000"/>
              </a:lnSpc>
              <a:spcBef>
                <a:spcPts val="10"/>
              </a:spcBef>
            </a:pPr>
            <a:endParaRPr sz="4600">
              <a:latin typeface="Times New Roman"/>
              <a:cs typeface="Times New Roman"/>
            </a:endParaRPr>
          </a:p>
          <a:p>
            <a:pPr marL="355600" marR="5080" indent="-100965">
              <a:lnSpc>
                <a:spcPct val="100000"/>
              </a:lnSpc>
              <a:tabLst>
                <a:tab pos="5192395" algn="l"/>
              </a:tabLst>
            </a:pPr>
            <a:r>
              <a:rPr sz="2800" spc="-10" dirty="0">
                <a:latin typeface="Calibri"/>
                <a:cs typeface="Calibri"/>
              </a:rPr>
              <a:t>Such </a:t>
            </a:r>
            <a:r>
              <a:rPr sz="2800" spc="-5" dirty="0">
                <a:latin typeface="Calibri"/>
                <a:cs typeface="Calibri"/>
              </a:rPr>
              <a:t>media </a:t>
            </a:r>
            <a:r>
              <a:rPr sz="2800" spc="-20" dirty="0">
                <a:latin typeface="Calibri"/>
                <a:cs typeface="Calibri"/>
              </a:rPr>
              <a:t>are </a:t>
            </a:r>
            <a:r>
              <a:rPr sz="2800" spc="-10" dirty="0">
                <a:latin typeface="Calibri"/>
                <a:cs typeface="Calibri"/>
              </a:rPr>
              <a:t>soft </a:t>
            </a:r>
            <a:r>
              <a:rPr sz="2800" spc="-5" dirty="0">
                <a:latin typeface="Calibri"/>
                <a:cs typeface="Calibri"/>
              </a:rPr>
              <a:t>and </a:t>
            </a:r>
            <a:r>
              <a:rPr sz="2800" spc="-20" dirty="0">
                <a:latin typeface="Calibri"/>
                <a:cs typeface="Calibri"/>
              </a:rPr>
              <a:t>are </a:t>
            </a:r>
            <a:r>
              <a:rPr sz="2800" spc="-15" dirty="0">
                <a:latin typeface="Calibri"/>
                <a:cs typeface="Calibri"/>
              </a:rPr>
              <a:t>useful </a:t>
            </a:r>
            <a:r>
              <a:rPr sz="2800" spc="-5" dirty="0">
                <a:latin typeface="Calibri"/>
                <a:cs typeface="Calibri"/>
              </a:rPr>
              <a:t>in </a:t>
            </a:r>
            <a:r>
              <a:rPr sz="2800" spc="-15" dirty="0">
                <a:latin typeface="Calibri"/>
                <a:cs typeface="Calibri"/>
              </a:rPr>
              <a:t>demonstrating  </a:t>
            </a:r>
            <a:r>
              <a:rPr sz="2800" spc="-5" dirty="0">
                <a:latin typeface="Calibri"/>
                <a:cs typeface="Calibri"/>
              </a:rPr>
              <a:t>bacterial motility</a:t>
            </a:r>
            <a:r>
              <a:rPr sz="2800" spc="45" dirty="0">
                <a:latin typeface="Calibri"/>
                <a:cs typeface="Calibri"/>
              </a:rPr>
              <a:t> </a:t>
            </a:r>
            <a:r>
              <a:rPr sz="2800" spc="-5" dirty="0">
                <a:latin typeface="Calibri"/>
                <a:cs typeface="Calibri"/>
              </a:rPr>
              <a:t>and</a:t>
            </a:r>
            <a:r>
              <a:rPr sz="2800" spc="35" dirty="0">
                <a:latin typeface="Calibri"/>
                <a:cs typeface="Calibri"/>
              </a:rPr>
              <a:t> </a:t>
            </a:r>
            <a:r>
              <a:rPr sz="2800" spc="-15" dirty="0">
                <a:latin typeface="Calibri"/>
                <a:cs typeface="Calibri"/>
              </a:rPr>
              <a:t>separating	</a:t>
            </a:r>
            <a:r>
              <a:rPr sz="2800" spc="-5" dirty="0">
                <a:latin typeface="Calibri"/>
                <a:cs typeface="Calibri"/>
              </a:rPr>
              <a:t>motile </a:t>
            </a:r>
            <a:r>
              <a:rPr sz="2800" spc="-15" dirty="0">
                <a:latin typeface="Calibri"/>
                <a:cs typeface="Calibri"/>
              </a:rPr>
              <a:t>from </a:t>
            </a:r>
            <a:r>
              <a:rPr sz="2800" spc="-30" dirty="0">
                <a:latin typeface="Calibri"/>
                <a:cs typeface="Calibri"/>
              </a:rPr>
              <a:t>non-  </a:t>
            </a:r>
            <a:r>
              <a:rPr sz="2800" spc="-5" dirty="0">
                <a:latin typeface="Calibri"/>
                <a:cs typeface="Calibri"/>
              </a:rPr>
              <a:t>motile </a:t>
            </a:r>
            <a:r>
              <a:rPr sz="2800" spc="-15" dirty="0">
                <a:latin typeface="Calibri"/>
                <a:cs typeface="Calibri"/>
              </a:rPr>
              <a:t>strains</a:t>
            </a:r>
            <a:r>
              <a:rPr sz="2800" spc="35" dirty="0">
                <a:latin typeface="Calibri"/>
                <a:cs typeface="Calibri"/>
              </a:rPr>
              <a:t> </a:t>
            </a:r>
            <a:r>
              <a:rPr sz="2800" spc="-5" dirty="0">
                <a:latin typeface="Calibri"/>
                <a:cs typeface="Calibri"/>
              </a:rPr>
              <a:t>.</a:t>
            </a:r>
            <a:endParaRPr sz="2800">
              <a:latin typeface="Calibri"/>
              <a:cs typeface="Calibri"/>
            </a:endParaRPr>
          </a:p>
        </p:txBody>
      </p:sp>
      <p:sp>
        <p:nvSpPr>
          <p:cNvPr id="3" name="object 3"/>
          <p:cNvSpPr/>
          <p:nvPr/>
        </p:nvSpPr>
        <p:spPr>
          <a:xfrm>
            <a:off x="6248400" y="3962400"/>
            <a:ext cx="2286000" cy="2590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436318"/>
            <a:ext cx="7649209" cy="2296795"/>
          </a:xfrm>
          <a:prstGeom prst="rect">
            <a:avLst/>
          </a:prstGeom>
        </p:spPr>
        <p:txBody>
          <a:bodyPr vert="horz" wrap="square" lIns="0" tIns="184150" rIns="0" bIns="0" rtlCol="0">
            <a:spAutoFit/>
          </a:bodyPr>
          <a:lstStyle/>
          <a:p>
            <a:pPr marL="355600" indent="-342900">
              <a:lnSpc>
                <a:spcPct val="100000"/>
              </a:lnSpc>
              <a:spcBef>
                <a:spcPts val="1450"/>
              </a:spcBef>
              <a:buFont typeface="Arial"/>
              <a:buChar char="•"/>
              <a:tabLst>
                <a:tab pos="354965" algn="l"/>
                <a:tab pos="355600" algn="l"/>
              </a:tabLst>
            </a:pPr>
            <a:r>
              <a:rPr sz="3200" b="1" dirty="0">
                <a:latin typeface="Calibri"/>
                <a:cs typeface="Calibri"/>
              </a:rPr>
              <a:t>Liquid</a:t>
            </a:r>
            <a:r>
              <a:rPr sz="3200" b="1" spc="-30" dirty="0">
                <a:latin typeface="Calibri"/>
                <a:cs typeface="Calibri"/>
              </a:rPr>
              <a:t> </a:t>
            </a:r>
            <a:r>
              <a:rPr sz="3200" b="1" spc="-5" dirty="0">
                <a:latin typeface="Calibri"/>
                <a:cs typeface="Calibri"/>
              </a:rPr>
              <a:t>media</a:t>
            </a:r>
            <a:endParaRPr sz="3200">
              <a:latin typeface="Calibri"/>
              <a:cs typeface="Calibri"/>
            </a:endParaRPr>
          </a:p>
          <a:p>
            <a:pPr marL="196850">
              <a:lnSpc>
                <a:spcPct val="100000"/>
              </a:lnSpc>
              <a:spcBef>
                <a:spcPts val="1170"/>
              </a:spcBef>
            </a:pPr>
            <a:r>
              <a:rPr sz="2800" spc="-20" dirty="0">
                <a:latin typeface="Calibri"/>
                <a:cs typeface="Calibri"/>
              </a:rPr>
              <a:t>are </a:t>
            </a:r>
            <a:r>
              <a:rPr sz="2800" spc="-10" dirty="0">
                <a:latin typeface="Calibri"/>
                <a:cs typeface="Calibri"/>
              </a:rPr>
              <a:t>sometimes </a:t>
            </a:r>
            <a:r>
              <a:rPr sz="2800" spc="-25" dirty="0">
                <a:latin typeface="Calibri"/>
                <a:cs typeface="Calibri"/>
              </a:rPr>
              <a:t>referred </a:t>
            </a:r>
            <a:r>
              <a:rPr sz="2800" spc="-5" dirty="0">
                <a:latin typeface="Calibri"/>
                <a:cs typeface="Calibri"/>
              </a:rPr>
              <a:t>as</a:t>
            </a:r>
            <a:r>
              <a:rPr sz="2800" u="heavy" spc="-5" dirty="0">
                <a:uFill>
                  <a:solidFill>
                    <a:srgbClr val="000000"/>
                  </a:solidFill>
                </a:uFill>
                <a:latin typeface="Calibri"/>
                <a:cs typeface="Calibri"/>
              </a:rPr>
              <a:t> </a:t>
            </a:r>
            <a:r>
              <a:rPr sz="2800" b="1" u="heavy" spc="-5" dirty="0">
                <a:uFill>
                  <a:solidFill>
                    <a:srgbClr val="000000"/>
                  </a:solidFill>
                </a:uFill>
                <a:latin typeface="Calibri"/>
                <a:cs typeface="Calibri"/>
              </a:rPr>
              <a:t>“ </a:t>
            </a:r>
            <a:r>
              <a:rPr sz="2800" b="1" u="heavy" spc="-10" dirty="0">
                <a:uFill>
                  <a:solidFill>
                    <a:srgbClr val="000000"/>
                  </a:solidFill>
                </a:uFill>
                <a:latin typeface="Calibri"/>
                <a:cs typeface="Calibri"/>
              </a:rPr>
              <a:t>broth</a:t>
            </a:r>
            <a:r>
              <a:rPr sz="2800" b="1" u="heavy" spc="90" dirty="0">
                <a:uFill>
                  <a:solidFill>
                    <a:srgbClr val="000000"/>
                  </a:solidFill>
                </a:uFill>
                <a:latin typeface="Calibri"/>
                <a:cs typeface="Calibri"/>
              </a:rPr>
              <a:t> </a:t>
            </a:r>
            <a:r>
              <a:rPr sz="2800" spc="-265" dirty="0">
                <a:latin typeface="Calibri"/>
                <a:cs typeface="Calibri"/>
              </a:rPr>
              <a:t>“.</a:t>
            </a:r>
            <a:endParaRPr sz="2800">
              <a:latin typeface="Calibri"/>
              <a:cs typeface="Calibri"/>
            </a:endParaRPr>
          </a:p>
          <a:p>
            <a:pPr marL="254635" marR="5080" indent="-81280">
              <a:lnSpc>
                <a:spcPct val="120000"/>
              </a:lnSpc>
              <a:spcBef>
                <a:spcPts val="100"/>
              </a:spcBef>
            </a:pPr>
            <a:r>
              <a:rPr sz="2800" spc="-10" dirty="0">
                <a:latin typeface="Calibri"/>
                <a:cs typeface="Calibri"/>
              </a:rPr>
              <a:t>bacteria </a:t>
            </a:r>
            <a:r>
              <a:rPr sz="2800" spc="-20" dirty="0">
                <a:latin typeface="Calibri"/>
                <a:cs typeface="Calibri"/>
              </a:rPr>
              <a:t>grow </a:t>
            </a:r>
            <a:r>
              <a:rPr sz="2800" spc="-15" dirty="0">
                <a:latin typeface="Calibri"/>
                <a:cs typeface="Calibri"/>
              </a:rPr>
              <a:t>uniformly producing general </a:t>
            </a:r>
            <a:r>
              <a:rPr sz="2800" spc="-5" dirty="0">
                <a:latin typeface="Calibri"/>
                <a:cs typeface="Calibri"/>
              </a:rPr>
              <a:t>turbidity  eg. </a:t>
            </a:r>
            <a:r>
              <a:rPr sz="2800" spc="-10" dirty="0">
                <a:latin typeface="Calibri"/>
                <a:cs typeface="Calibri"/>
              </a:rPr>
              <a:t>Nutrient</a:t>
            </a:r>
            <a:r>
              <a:rPr sz="2800" spc="30" dirty="0">
                <a:latin typeface="Calibri"/>
                <a:cs typeface="Calibri"/>
              </a:rPr>
              <a:t> </a:t>
            </a:r>
            <a:r>
              <a:rPr sz="2800" spc="-20" dirty="0">
                <a:latin typeface="Calibri"/>
                <a:cs typeface="Calibri"/>
              </a:rPr>
              <a:t>broth</a:t>
            </a:r>
            <a:endParaRPr sz="2800">
              <a:latin typeface="Calibri"/>
              <a:cs typeface="Calibri"/>
            </a:endParaRPr>
          </a:p>
        </p:txBody>
      </p:sp>
      <p:sp>
        <p:nvSpPr>
          <p:cNvPr id="3" name="object 3"/>
          <p:cNvSpPr/>
          <p:nvPr/>
        </p:nvSpPr>
        <p:spPr>
          <a:xfrm>
            <a:off x="5867400" y="3657600"/>
            <a:ext cx="2442972" cy="28514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776</Words>
  <Application>Microsoft Office PowerPoint</Application>
  <PresentationFormat>On-screen Show (4:3)</PresentationFormat>
  <Paragraphs>158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What is culture medium</vt:lpstr>
      <vt:lpstr>Uses of culture medium</vt:lpstr>
      <vt:lpstr>Composition of culture media</vt:lpstr>
      <vt:lpstr>Types of culture media</vt:lpstr>
      <vt:lpstr>PowerPoint Presentation</vt:lpstr>
      <vt:lpstr>Classification based on physical state</vt:lpstr>
      <vt:lpstr>PowerPoint Presentation</vt:lpstr>
      <vt:lpstr>PowerPoint Presentation</vt:lpstr>
      <vt:lpstr>Classification based on the ingredients</vt:lpstr>
      <vt:lpstr>Complex media such as blood agar, it has ingredients that exact  components are difficult to estimate.</vt:lpstr>
      <vt:lpstr>Synthetic or defined media</vt:lpstr>
      <vt:lpstr>Special media</vt:lpstr>
      <vt:lpstr>Enriched media</vt:lpstr>
      <vt:lpstr>PowerPoint Presentation</vt:lpstr>
      <vt:lpstr>Selective media</vt:lpstr>
      <vt:lpstr>Examples</vt:lpstr>
      <vt:lpstr>Eosin methylene blue</vt:lpstr>
      <vt:lpstr>Campylobacter agar</vt:lpstr>
      <vt:lpstr>Lowenstein –Jenson medium</vt:lpstr>
      <vt:lpstr>PowerPoint Presentation</vt:lpstr>
      <vt:lpstr>Examples</vt:lpstr>
      <vt:lpstr>Examples</vt:lpstr>
      <vt:lpstr>Examples</vt:lpstr>
      <vt:lpstr>Examples</vt:lpstr>
      <vt:lpstr>Transport media</vt:lpstr>
      <vt:lpstr>Anaerobic media</vt:lpstr>
      <vt:lpstr>Media Preparation</vt:lpstr>
      <vt:lpstr>Assemble all of your chemicals in your  work area before you begin.</vt:lpstr>
      <vt:lpstr>Accurately weigh each of  the dry ingredients in your  culture media.</vt:lpstr>
      <vt:lpstr>Add each dry culture medium  ingredient into a flask.</vt:lpstr>
      <vt:lpstr>Add distilled water to make the correct  volume. Heat AND stir (agar will burn if  it is not stirred) until all of the  ingredients go into solution. When the  media boils, it is ready for sterilization.</vt:lpstr>
      <vt:lpstr>Media Sterilization</vt:lpstr>
      <vt:lpstr>PowerPoint Presentation</vt:lpstr>
      <vt:lpstr>Line your sterile petri plates along the edge of the  table. Pour 15-20 ml of the media into each petri  plate. The petri plate lid should be open slightly,  but not completely open as this increases  contamination.</vt:lpstr>
      <vt:lpstr>Lab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2020-03-13T05:43:39Z</dcterms:created>
  <dcterms:modified xsi:type="dcterms:W3CDTF">2020-03-13T05:52:18Z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2015-11-25T00:00:00Z</vt:filetime>
  </property>
  <property fmtid="{D5CDD505-2E9C-101B-9397-08002B2CF9AE}" pid="3" name="Creator">
    <vt:lpwstr>Microsoft® PowerPoint® 2013</vt:lpwstr>
  </property>
  <property fmtid="{D5CDD505-2E9C-101B-9397-08002B2CF9AE}" pid="4" name="LastSaved">
    <vt:filetime>2020-03-13T00:00:00Z</vt:filetime>
  </property>
</Properties>
</file>