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7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7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25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4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0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9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8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0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F7ED6-8973-4739-B8B6-3BF77804AC2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3047F5-9796-45B2-8E9C-22711F82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ews-room/fact-sheets/detail/newborns-reducing-mortali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INTRODUCTION TO NEONATAL HEALTH CARE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HITAYEZU Jean Bosco Henri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8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ATTENTIONS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Newborns of HIV-infected </a:t>
            </a:r>
            <a:r>
              <a:rPr lang="en-US" b="1" dirty="0" smtClean="0"/>
              <a:t>mothers:</a:t>
            </a:r>
          </a:p>
          <a:p>
            <a:r>
              <a:rPr lang="en-US" dirty="0" smtClean="0"/>
              <a:t>Preventive </a:t>
            </a:r>
            <a:r>
              <a:rPr lang="en-US" dirty="0"/>
              <a:t>antiretroviral treatment (ART) for mothers and newborns to prevent opportunistic infections;</a:t>
            </a:r>
          </a:p>
          <a:p>
            <a:r>
              <a:rPr lang="en-US" dirty="0"/>
              <a:t>HIV testing and care for exposed infants; and</a:t>
            </a:r>
          </a:p>
          <a:p>
            <a:r>
              <a:rPr lang="en-US" dirty="0"/>
              <a:t>counselling and support to mothers for infant feeding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Community health workers should be aware of the specialized issues around infant feeding.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HIV-infected newborns are born prematurely and are more susceptible to infections.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8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 </a:t>
            </a:r>
            <a:r>
              <a:rPr lang="en-US" b="1" dirty="0" smtClean="0"/>
              <a:t>response-Work with ministries of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Strengthen </a:t>
            </a:r>
            <a:r>
              <a:rPr lang="en-US" dirty="0"/>
              <a:t>and invest in primary </a:t>
            </a:r>
            <a:r>
              <a:rPr lang="en-US" dirty="0" smtClean="0"/>
              <a:t>healthcare</a:t>
            </a:r>
          </a:p>
          <a:p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the quality of maternal and newborn care from pregnancy to the entire postnatal </a:t>
            </a:r>
            <a:r>
              <a:rPr lang="en-US" dirty="0" smtClean="0"/>
              <a:t>period</a:t>
            </a:r>
          </a:p>
          <a:p>
            <a:r>
              <a:rPr lang="en-US" dirty="0"/>
              <a:t>E</a:t>
            </a:r>
            <a:r>
              <a:rPr lang="en-US" dirty="0" smtClean="0"/>
              <a:t>xpand </a:t>
            </a:r>
            <a:r>
              <a:rPr lang="en-US" dirty="0"/>
              <a:t>quality services for small and sick </a:t>
            </a:r>
            <a:r>
              <a:rPr lang="en-US" dirty="0" smtClean="0"/>
              <a:t>newborns</a:t>
            </a:r>
          </a:p>
          <a:p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inequities in accordance with the principles of universal health coverage,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romote </a:t>
            </a:r>
            <a:r>
              <a:rPr lang="en-US" dirty="0"/>
              <a:t>engagement of and empower mothers, families and communities to participate in and demand quality newborn care; and</a:t>
            </a:r>
          </a:p>
          <a:p>
            <a:r>
              <a:rPr lang="en-US" dirty="0"/>
              <a:t>strengthen measurement, </a:t>
            </a:r>
            <a:r>
              <a:rPr lang="en-US" dirty="0" err="1"/>
              <a:t>programme</a:t>
            </a:r>
            <a:r>
              <a:rPr lang="en-US" dirty="0"/>
              <a:t> tracking and accountability to count every newborn and stillbirth.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SDG-Target by 2030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target is to reduce neonatal mortality to at least as low as 12 per 1,000 live births by 2030 through:</a:t>
            </a:r>
          </a:p>
          <a:p>
            <a:pPr lvl="1"/>
            <a:r>
              <a:rPr lang="en-US" dirty="0" smtClean="0"/>
              <a:t>improving access to quality healthcare, </a:t>
            </a:r>
          </a:p>
          <a:p>
            <a:pPr lvl="1"/>
            <a:r>
              <a:rPr lang="en-US" dirty="0" smtClean="0"/>
              <a:t>promoting essential newborn care practices,</a:t>
            </a:r>
          </a:p>
          <a:p>
            <a:pPr lvl="1"/>
            <a:r>
              <a:rPr lang="en-US" dirty="0" smtClean="0"/>
              <a:t> and increasing immunization coverage.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1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MIDWIVES HAVE TO STUDY NEONATOLOGY?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962" y="2556932"/>
            <a:ext cx="10455965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Women who receive midwife-led continuity of care (MLCC) provided by </a:t>
            </a:r>
            <a:r>
              <a:rPr lang="en-US" b="1" i="1" dirty="0"/>
              <a:t>professional midwives, educated and regulated to internationals standards</a:t>
            </a:r>
            <a:r>
              <a:rPr lang="en-US" i="1" dirty="0"/>
              <a:t>, are </a:t>
            </a:r>
            <a:r>
              <a:rPr lang="en-US" i="1" dirty="0">
                <a:solidFill>
                  <a:srgbClr val="FF0000"/>
                </a:solidFill>
              </a:rPr>
              <a:t>16% less likely to lose their babies and 24% less likely to experience a pre-term birth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Identify and manage complications</a:t>
            </a:r>
          </a:p>
          <a:p>
            <a:r>
              <a:rPr lang="en-US" dirty="0" smtClean="0"/>
              <a:t>Provide immediate </a:t>
            </a:r>
            <a:r>
              <a:rPr lang="en-US" dirty="0"/>
              <a:t>n</a:t>
            </a:r>
            <a:r>
              <a:rPr lang="en-US" dirty="0" smtClean="0"/>
              <a:t>ewborn care</a:t>
            </a:r>
          </a:p>
          <a:p>
            <a:r>
              <a:rPr lang="en-US" dirty="0" smtClean="0"/>
              <a:t>Support neonatal resuscitation</a:t>
            </a:r>
          </a:p>
          <a:p>
            <a:r>
              <a:rPr lang="en-US" dirty="0" smtClean="0"/>
              <a:t>Promote Kangaroo Mother Care (KMC)</a:t>
            </a:r>
          </a:p>
          <a:p>
            <a:r>
              <a:rPr lang="en-US" dirty="0" smtClean="0"/>
              <a:t>Educate and support parents</a:t>
            </a:r>
          </a:p>
          <a:p>
            <a:r>
              <a:rPr lang="en-US" dirty="0" smtClean="0"/>
              <a:t>Work in multidisciplinary </a:t>
            </a:r>
            <a:r>
              <a:rPr lang="en-US" dirty="0"/>
              <a:t>t</a:t>
            </a:r>
            <a:r>
              <a:rPr lang="en-US" dirty="0" smtClean="0"/>
              <a:t>eams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5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Organization. (2020).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Newborns: improving survival and well-being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 (WHO).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(2020).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Newborns: improving survival and well-being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WHO.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Link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Gomella, T. L.,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Eyal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G., &amp;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-Mohammed, F.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(2020).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Gomella's Neonatology: Management, Procedures, On-Call Problems, Diseases, and Drugs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(8th ed.). McGraw-Hill Education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Stoll, B. J., &amp; Hansen, N. I.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(2021). Infections in Newborns. In R. E. Behrman, R. M.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Kliegman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H. B. Jenson (Eds.),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Nelson Textbook of Pediatrics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(21st ed.). Elsevier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Murray, M. L., &amp;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Huhta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C.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(2018).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of Neonatal Care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(8th ed.). Lippincott Williams &amp; Wilkins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Hockenberry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J., &amp; Wilson, D.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(2018).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Wong's Nursing Care of Infants and Children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(11th ed.). Mosby.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6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AIM/Expectation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prepare midwifery students to provide competent and compassionate care to newborns and their families, ensuring a healthy start to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9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OVERVIEW OF NEONATAL MORTALITY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Globally 2.3 million children died in the first 20 days of life in </a:t>
            </a:r>
            <a:r>
              <a:rPr lang="en-US" dirty="0" smtClean="0"/>
              <a:t>2022</a:t>
            </a:r>
          </a:p>
          <a:p>
            <a:r>
              <a:rPr lang="en-US" dirty="0" smtClean="0"/>
              <a:t>Approximately </a:t>
            </a:r>
            <a:r>
              <a:rPr lang="en-US" dirty="0"/>
              <a:t>6500 newborn deaths every </a:t>
            </a:r>
            <a:r>
              <a:rPr lang="en-US" dirty="0" smtClean="0"/>
              <a:t>day</a:t>
            </a:r>
          </a:p>
          <a:p>
            <a:r>
              <a:rPr lang="en-US" dirty="0"/>
              <a:t>47% of all child deaths under the age of 5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Neonatal </a:t>
            </a:r>
            <a:r>
              <a:rPr lang="en-US" dirty="0"/>
              <a:t>deaths declined from 5.0 million in 1990 to 2.3 million in </a:t>
            </a:r>
            <a:r>
              <a:rPr lang="en-US" dirty="0" smtClean="0"/>
              <a:t>2022</a:t>
            </a:r>
          </a:p>
          <a:p>
            <a:r>
              <a:rPr lang="en-US" dirty="0"/>
              <a:t>Sub-Saharan Africa had the highest neonatal mortality rate in 2022 at 27 deaths per 1000 live births, followed by central and southern Asia with 21 deaths per 1000 live births</a:t>
            </a:r>
            <a:r>
              <a:rPr lang="en-US" dirty="0" smtClean="0"/>
              <a:t>.</a:t>
            </a:r>
          </a:p>
          <a:p>
            <a:r>
              <a:rPr lang="en-US" dirty="0"/>
              <a:t>In sub-Saharan Africa the risk of death in the first month of life is 11 times higher than that in the lowest-mortality region, Australia and New Zealand.</a:t>
            </a:r>
          </a:p>
        </p:txBody>
      </p:sp>
    </p:spTree>
    <p:extLst>
      <p:ext uri="{BB962C8B-B14F-4D97-AF65-F5344CB8AC3E}">
        <p14:creationId xmlns:p14="http://schemas.microsoft.com/office/powerpoint/2010/main" val="405420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9" y="2361537"/>
            <a:ext cx="11505537" cy="38154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75% (ND) occur </a:t>
            </a:r>
            <a:r>
              <a:rPr lang="en-US" dirty="0"/>
              <a:t>during the first week of life, and about 1 million newborns die within the first 24 </a:t>
            </a:r>
            <a:r>
              <a:rPr lang="en-US" dirty="0" smtClean="0"/>
              <a:t>hours</a:t>
            </a:r>
          </a:p>
          <a:p>
            <a:r>
              <a:rPr lang="en-US" dirty="0"/>
              <a:t> L</a:t>
            </a:r>
            <a:r>
              <a:rPr lang="en-US" dirty="0" smtClean="0"/>
              <a:t>eading </a:t>
            </a:r>
            <a:r>
              <a:rPr lang="en-US" dirty="0"/>
              <a:t>causes of </a:t>
            </a:r>
            <a:r>
              <a:rPr lang="en-US" dirty="0" smtClean="0"/>
              <a:t>ND: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remature </a:t>
            </a:r>
            <a:r>
              <a:rPr lang="en-US" dirty="0"/>
              <a:t>birth, 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irth </a:t>
            </a:r>
            <a:r>
              <a:rPr lang="en-US" dirty="0"/>
              <a:t>complications (birth asphyxia/trauma),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eonatal </a:t>
            </a:r>
            <a:r>
              <a:rPr lang="en-US" dirty="0"/>
              <a:t>infections and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ongenital anomalies</a:t>
            </a:r>
          </a:p>
          <a:p>
            <a:r>
              <a:rPr lang="en-US" dirty="0" smtClean="0"/>
              <a:t>What is the problem?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Accessibility and </a:t>
            </a:r>
            <a:r>
              <a:rPr lang="en-US" dirty="0">
                <a:solidFill>
                  <a:srgbClr val="FF0000"/>
                </a:solidFill>
              </a:rPr>
              <a:t>availability of quality health </a:t>
            </a:r>
            <a:r>
              <a:rPr lang="en-US" dirty="0" smtClean="0">
                <a:solidFill>
                  <a:srgbClr val="FF0000"/>
                </a:solidFill>
              </a:rPr>
              <a:t>care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0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NEONATAL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Preterm birth </a:t>
            </a:r>
            <a:r>
              <a:rPr lang="en-US" dirty="0"/>
              <a:t>c</a:t>
            </a:r>
            <a:r>
              <a:rPr lang="en-US" dirty="0" smtClean="0"/>
              <a:t>omplications</a:t>
            </a:r>
          </a:p>
          <a:p>
            <a:r>
              <a:rPr lang="en-US" dirty="0" smtClean="0"/>
              <a:t>Infections (Neonatal sepsis)</a:t>
            </a:r>
          </a:p>
          <a:p>
            <a:r>
              <a:rPr lang="en-US" dirty="0" smtClean="0"/>
              <a:t>Intrapartum-related Complications (Birth asphyxia,…)</a:t>
            </a:r>
          </a:p>
          <a:p>
            <a:r>
              <a:rPr lang="en-US" dirty="0" smtClean="0"/>
              <a:t>Neonatal jaundice</a:t>
            </a:r>
          </a:p>
          <a:p>
            <a:r>
              <a:rPr lang="en-US" dirty="0" smtClean="0"/>
              <a:t>Low birth </a:t>
            </a:r>
            <a:r>
              <a:rPr lang="en-US" dirty="0"/>
              <a:t>w</a:t>
            </a:r>
            <a:r>
              <a:rPr lang="en-US" dirty="0" smtClean="0"/>
              <a:t>eight</a:t>
            </a:r>
          </a:p>
          <a:p>
            <a:r>
              <a:rPr lang="en-US" dirty="0" smtClean="0"/>
              <a:t>Congenital </a:t>
            </a:r>
            <a:r>
              <a:rPr lang="en-US" dirty="0" err="1" smtClean="0"/>
              <a:t>nomalies</a:t>
            </a:r>
            <a:r>
              <a:rPr lang="en-US" dirty="0" smtClean="0"/>
              <a:t>/birth defects</a:t>
            </a:r>
          </a:p>
          <a:p>
            <a:r>
              <a:rPr lang="en-US" dirty="0" smtClean="0"/>
              <a:t>Neonatal Hypothermia</a:t>
            </a:r>
          </a:p>
          <a:p>
            <a:r>
              <a:rPr lang="en-US" dirty="0" smtClean="0"/>
              <a:t>Respiratory Distress Syndrome (RDS)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868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DO?/STATEGIES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</a:t>
            </a:r>
            <a:r>
              <a:rPr lang="en-US" dirty="0"/>
              <a:t> improve newborn survival should be built on a strong </a:t>
            </a:r>
            <a:r>
              <a:rPr lang="en-US" dirty="0" smtClean="0"/>
              <a:t>foundation:</a:t>
            </a:r>
          </a:p>
          <a:p>
            <a:pPr lvl="1"/>
            <a:r>
              <a:rPr lang="en-US" dirty="0" smtClean="0"/>
              <a:t>Essential </a:t>
            </a:r>
            <a:r>
              <a:rPr lang="en-US" dirty="0"/>
              <a:t>newborn care and align with the Every Newborn Action Plan (ENAP)  </a:t>
            </a:r>
            <a:endParaRPr lang="en-US" dirty="0" smtClean="0"/>
          </a:p>
          <a:p>
            <a:pPr lvl="1"/>
            <a:r>
              <a:rPr lang="en-US" dirty="0"/>
              <a:t>Ending Preventable Maternal Mortality (EPMM) targets on antenatal care, postnatal care, skilled health personnel and emergency obstetric and newborn care</a:t>
            </a:r>
            <a:r>
              <a:rPr lang="en-US" dirty="0" smtClean="0"/>
              <a:t>.</a:t>
            </a:r>
          </a:p>
          <a:p>
            <a:r>
              <a:rPr lang="en-US" dirty="0"/>
              <a:t>Increasing financing and allocating resources towards two very high-impact but high-cost </a:t>
            </a:r>
            <a:r>
              <a:rPr lang="en-US" dirty="0" smtClean="0"/>
              <a:t>interventions</a:t>
            </a:r>
          </a:p>
          <a:p>
            <a:r>
              <a:rPr lang="en-US" dirty="0" smtClean="0"/>
              <a:t>Care </a:t>
            </a:r>
            <a:r>
              <a:rPr lang="en-US" dirty="0"/>
              <a:t>for small and sick newborns and emergency obstetric care – are </a:t>
            </a:r>
            <a:r>
              <a:rPr lang="en-US" dirty="0" smtClean="0"/>
              <a:t>critical</a:t>
            </a:r>
          </a:p>
          <a:p>
            <a:r>
              <a:rPr lang="en-US" dirty="0" smtClean="0"/>
              <a:t>The </a:t>
            </a:r>
            <a:r>
              <a:rPr lang="en-US" dirty="0"/>
              <a:t>provision of midwife-led continuity of care (MLCC) can reduce preterm births by up to 24</a:t>
            </a:r>
            <a:r>
              <a:rPr lang="en-US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1861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Essential newborn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/>
              <a:t>protection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ygienic </a:t>
            </a:r>
            <a:r>
              <a:rPr lang="en-US" dirty="0"/>
              <a:t>umbilical cord and skin care;</a:t>
            </a:r>
          </a:p>
          <a:p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dirty="0"/>
              <a:t>and exclusive breastfeeding;</a:t>
            </a:r>
          </a:p>
          <a:p>
            <a:r>
              <a:rPr lang="en-US" dirty="0" smtClean="0"/>
              <a:t>Assessment </a:t>
            </a:r>
            <a:r>
              <a:rPr lang="en-US" dirty="0"/>
              <a:t>for signs of serious health problems or need of additional care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reventive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7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Families should be advised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</a:t>
            </a:r>
            <a:r>
              <a:rPr lang="en-US" dirty="0"/>
              <a:t>prompt medical care if necessary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egister </a:t>
            </a:r>
            <a:r>
              <a:rPr lang="en-US" dirty="0"/>
              <a:t>the birth; and</a:t>
            </a:r>
          </a:p>
          <a:p>
            <a:r>
              <a:rPr lang="en-US" dirty="0" smtClean="0"/>
              <a:t>Bring </a:t>
            </a:r>
            <a:r>
              <a:rPr lang="en-US" dirty="0"/>
              <a:t>the baby for timely vaccination according to national schedules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00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ATTENTIONS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87826"/>
            <a:ext cx="10643483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Low-birthweight and preterm babies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Increased </a:t>
            </a:r>
            <a:r>
              <a:rPr lang="en-US" dirty="0"/>
              <a:t>attention to keeping the newborn warm</a:t>
            </a:r>
            <a:r>
              <a:rPr lang="en-US" dirty="0" smtClean="0"/>
              <a:t>,</a:t>
            </a:r>
          </a:p>
          <a:p>
            <a:r>
              <a:rPr lang="en-US" dirty="0" smtClean="0"/>
              <a:t> Assistance </a:t>
            </a:r>
            <a:r>
              <a:rPr lang="en-US" dirty="0"/>
              <a:t>with initiation of breastfeeding,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xtra </a:t>
            </a:r>
            <a:r>
              <a:rPr lang="en-US" dirty="0"/>
              <a:t>attention to hygiene, especially hand washing;</a:t>
            </a:r>
          </a:p>
          <a:p>
            <a:r>
              <a:rPr lang="en-US" dirty="0" smtClean="0"/>
              <a:t>Extra </a:t>
            </a:r>
            <a:r>
              <a:rPr lang="en-US" dirty="0"/>
              <a:t>attention to danger signs and the need for care; and</a:t>
            </a:r>
          </a:p>
          <a:p>
            <a:r>
              <a:rPr lang="en-US" dirty="0"/>
              <a:t>additional support for breastfeeding and monitoring growth.</a:t>
            </a:r>
          </a:p>
          <a:p>
            <a:pPr marL="0" indent="0">
              <a:buNone/>
            </a:pPr>
            <a:r>
              <a:rPr lang="en-US" b="1" dirty="0"/>
              <a:t>Sick </a:t>
            </a:r>
            <a:r>
              <a:rPr lang="en-US" b="1" dirty="0" smtClean="0"/>
              <a:t>newborns: </a:t>
            </a:r>
          </a:p>
          <a:p>
            <a:r>
              <a:rPr lang="en-US" dirty="0"/>
              <a:t>Danger signs should be identified as soon as possible in health facilities or at home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sick newborn is identified at home, the family should be helped in locating a hospital or facility to care for the baby.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84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707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INTRODUCTION TO NEONATAL HEALTH CARE</vt:lpstr>
      <vt:lpstr>AIM/Expectation</vt:lpstr>
      <vt:lpstr>OVERVIEW OF NEONATAL MORTALITY</vt:lpstr>
      <vt:lpstr>WHY?</vt:lpstr>
      <vt:lpstr>COMMON NEONATAL PROBLEMS</vt:lpstr>
      <vt:lpstr>WHAT TO DO?/STATEGIES</vt:lpstr>
      <vt:lpstr>Essential newborn care</vt:lpstr>
      <vt:lpstr>Families should be advised to:</vt:lpstr>
      <vt:lpstr>ADDITIONAL ATTENTIONS TO:</vt:lpstr>
      <vt:lpstr>ADDITIONAL ATTENTIONS TO:</vt:lpstr>
      <vt:lpstr>WHO response-Work with ministries of Health</vt:lpstr>
      <vt:lpstr>SDG-Target by 2030</vt:lpstr>
      <vt:lpstr>WHY MIDWIVES HAVE TO STUDY NEONATOLOGY?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NEONATAL HEALTH CARE</dc:title>
  <dc:creator>User</dc:creator>
  <cp:lastModifiedBy>User</cp:lastModifiedBy>
  <cp:revision>10</cp:revision>
  <dcterms:created xsi:type="dcterms:W3CDTF">2024-09-16T20:16:19Z</dcterms:created>
  <dcterms:modified xsi:type="dcterms:W3CDTF">2024-09-17T07:39:27Z</dcterms:modified>
</cp:coreProperties>
</file>