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930" r:id="rId3"/>
    <p:sldId id="519" r:id="rId4"/>
    <p:sldId id="537" r:id="rId5"/>
    <p:sldId id="591" r:id="rId6"/>
    <p:sldId id="306" r:id="rId7"/>
    <p:sldId id="592" r:id="rId8"/>
    <p:sldId id="540" r:id="rId9"/>
    <p:sldId id="835" r:id="rId10"/>
    <p:sldId id="814" r:id="rId11"/>
    <p:sldId id="815" r:id="rId12"/>
    <p:sldId id="931" r:id="rId13"/>
    <p:sldId id="836" r:id="rId14"/>
    <p:sldId id="932" r:id="rId15"/>
    <p:sldId id="819" r:id="rId16"/>
    <p:sldId id="842" r:id="rId17"/>
    <p:sldId id="843" r:id="rId18"/>
    <p:sldId id="848" r:id="rId19"/>
    <p:sldId id="850" r:id="rId20"/>
    <p:sldId id="852" r:id="rId21"/>
    <p:sldId id="853" r:id="rId22"/>
    <p:sldId id="643" r:id="rId23"/>
    <p:sldId id="946" r:id="rId24"/>
    <p:sldId id="912" r:id="rId25"/>
    <p:sldId id="874" r:id="rId26"/>
    <p:sldId id="876" r:id="rId27"/>
    <p:sldId id="935" r:id="rId28"/>
    <p:sldId id="877" r:id="rId29"/>
    <p:sldId id="936" r:id="rId30"/>
    <p:sldId id="879" r:id="rId31"/>
    <p:sldId id="880" r:id="rId32"/>
    <p:sldId id="881" r:id="rId33"/>
    <p:sldId id="882" r:id="rId34"/>
    <p:sldId id="883" r:id="rId35"/>
    <p:sldId id="884" r:id="rId36"/>
    <p:sldId id="838" r:id="rId37"/>
    <p:sldId id="937" r:id="rId38"/>
    <p:sldId id="894" r:id="rId39"/>
    <p:sldId id="895" r:id="rId40"/>
    <p:sldId id="885" r:id="rId41"/>
    <p:sldId id="886" r:id="rId42"/>
    <p:sldId id="888" r:id="rId43"/>
    <p:sldId id="887" r:id="rId44"/>
    <p:sldId id="889" r:id="rId45"/>
    <p:sldId id="891" r:id="rId46"/>
    <p:sldId id="938" r:id="rId47"/>
    <p:sldId id="893" r:id="rId48"/>
    <p:sldId id="896" r:id="rId49"/>
    <p:sldId id="855" r:id="rId50"/>
    <p:sldId id="832" r:id="rId51"/>
    <p:sldId id="839" r:id="rId52"/>
    <p:sldId id="833" r:id="rId53"/>
    <p:sldId id="593" r:id="rId54"/>
    <p:sldId id="861" r:id="rId55"/>
    <p:sldId id="939" r:id="rId56"/>
    <p:sldId id="940" r:id="rId57"/>
    <p:sldId id="941" r:id="rId58"/>
    <p:sldId id="858" r:id="rId59"/>
    <p:sldId id="859" r:id="rId60"/>
    <p:sldId id="863" r:id="rId61"/>
    <p:sldId id="942" r:id="rId62"/>
    <p:sldId id="865" r:id="rId63"/>
    <p:sldId id="864" r:id="rId64"/>
    <p:sldId id="868" r:id="rId65"/>
    <p:sldId id="943" r:id="rId66"/>
    <p:sldId id="867" r:id="rId67"/>
    <p:sldId id="944" r:id="rId68"/>
    <p:sldId id="870" r:id="rId69"/>
    <p:sldId id="945" r:id="rId70"/>
    <p:sldId id="947" r:id="rId71"/>
    <p:sldId id="929" r:id="rId72"/>
  </p:sldIdLst>
  <p:sldSz cx="12192000" cy="6858000"/>
  <p:notesSz cx="6858000" cy="9144000"/>
  <p:defaultTextStyle>
    <a:defPPr>
      <a:defRPr lang="en-R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4651"/>
  </p:normalViewPr>
  <p:slideViewPr>
    <p:cSldViewPr snapToGrid="0">
      <p:cViewPr varScale="1">
        <p:scale>
          <a:sx n="105" d="100"/>
          <a:sy n="105" d="100"/>
        </p:scale>
        <p:origin x="8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5CC5F-6613-4B70-AF2D-F662B4C32F65}" type="datetimeFigureOut">
              <a:rPr lang="en-RW" smtClean="0"/>
              <a:t>05/02/2025</a:t>
            </a:fld>
            <a:endParaRPr lang="en-R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DCD49-521D-47FB-956B-B1C9DF1FD361}" type="slidenum">
              <a:rPr lang="en-RW" smtClean="0"/>
              <a:t>‹#›</a:t>
            </a:fld>
            <a:endParaRPr lang="en-RW"/>
          </a:p>
        </p:txBody>
      </p:sp>
    </p:spTree>
    <p:extLst>
      <p:ext uri="{BB962C8B-B14F-4D97-AF65-F5344CB8AC3E}">
        <p14:creationId xmlns:p14="http://schemas.microsoft.com/office/powerpoint/2010/main" val="705934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E4401-61F4-47BD-81E6-5D1F67ECEADC}" type="slidenum">
              <a:rPr lang="en-US" altLang="en-US" smtClean="0"/>
              <a:pPr/>
              <a:t>4</a:t>
            </a:fld>
            <a:endParaRPr lang="en-US" altLang="en-US"/>
          </a:p>
        </p:txBody>
      </p:sp>
    </p:spTree>
    <p:extLst>
      <p:ext uri="{BB962C8B-B14F-4D97-AF65-F5344CB8AC3E}">
        <p14:creationId xmlns:p14="http://schemas.microsoft.com/office/powerpoint/2010/main" val="9894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E4401-61F4-47BD-81E6-5D1F67ECEADC}" type="slidenum">
              <a:rPr lang="en-US" altLang="en-US" smtClean="0"/>
              <a:pPr/>
              <a:t>22</a:t>
            </a:fld>
            <a:endParaRPr lang="en-US" altLang="en-US"/>
          </a:p>
        </p:txBody>
      </p:sp>
    </p:spTree>
    <p:extLst>
      <p:ext uri="{BB962C8B-B14F-4D97-AF65-F5344CB8AC3E}">
        <p14:creationId xmlns:p14="http://schemas.microsoft.com/office/powerpoint/2010/main" val="114306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04B07-0906-BFA1-0BF6-1293B58F23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RW"/>
          </a:p>
        </p:txBody>
      </p:sp>
      <p:sp>
        <p:nvSpPr>
          <p:cNvPr id="3" name="Subtitle 2">
            <a:extLst>
              <a:ext uri="{FF2B5EF4-FFF2-40B4-BE49-F238E27FC236}">
                <a16:creationId xmlns:a16="http://schemas.microsoft.com/office/drawing/2014/main" id="{9226EEC2-41E7-1E0D-5782-4328CFFD77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RW"/>
          </a:p>
        </p:txBody>
      </p:sp>
      <p:sp>
        <p:nvSpPr>
          <p:cNvPr id="4" name="Date Placeholder 3">
            <a:extLst>
              <a:ext uri="{FF2B5EF4-FFF2-40B4-BE49-F238E27FC236}">
                <a16:creationId xmlns:a16="http://schemas.microsoft.com/office/drawing/2014/main" id="{AD223CB2-9E9B-6154-B576-9FF2889D2B10}"/>
              </a:ext>
            </a:extLst>
          </p:cNvPr>
          <p:cNvSpPr>
            <a:spLocks noGrp="1"/>
          </p:cNvSpPr>
          <p:nvPr>
            <p:ph type="dt" sz="half" idx="10"/>
          </p:nvPr>
        </p:nvSpPr>
        <p:spPr/>
        <p:txBody>
          <a:bodyPr/>
          <a:lstStyle/>
          <a:p>
            <a:fld id="{754CAE58-F764-4927-A35D-6BBE18EFFDDF}" type="datetimeFigureOut">
              <a:rPr lang="en-RW" smtClean="0"/>
              <a:t>05/02/2025</a:t>
            </a:fld>
            <a:endParaRPr lang="en-RW"/>
          </a:p>
        </p:txBody>
      </p:sp>
      <p:sp>
        <p:nvSpPr>
          <p:cNvPr id="5" name="Footer Placeholder 4">
            <a:extLst>
              <a:ext uri="{FF2B5EF4-FFF2-40B4-BE49-F238E27FC236}">
                <a16:creationId xmlns:a16="http://schemas.microsoft.com/office/drawing/2014/main" id="{1C7B2F95-1CAC-0C1F-A494-F5E7C734B4B0}"/>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631F0B6E-0E4B-FA9B-11BC-FDF66DDE8839}"/>
              </a:ext>
            </a:extLst>
          </p:cNvPr>
          <p:cNvSpPr>
            <a:spLocks noGrp="1"/>
          </p:cNvSpPr>
          <p:nvPr>
            <p:ph type="sldNum" sz="quarter" idx="12"/>
          </p:nvPr>
        </p:nvSpPr>
        <p:spPr/>
        <p:txBody>
          <a:bodyPr/>
          <a:lstStyle/>
          <a:p>
            <a:fld id="{E8DB5D1C-63A5-431B-B12C-65C2C9E63BC7}" type="slidenum">
              <a:rPr lang="en-RW" smtClean="0"/>
              <a:t>‹#›</a:t>
            </a:fld>
            <a:endParaRPr lang="en-RW"/>
          </a:p>
        </p:txBody>
      </p:sp>
    </p:spTree>
    <p:extLst>
      <p:ext uri="{BB962C8B-B14F-4D97-AF65-F5344CB8AC3E}">
        <p14:creationId xmlns:p14="http://schemas.microsoft.com/office/powerpoint/2010/main" val="247205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46DA-F875-555C-E35F-5083818FA4CF}"/>
              </a:ext>
            </a:extLst>
          </p:cNvPr>
          <p:cNvSpPr>
            <a:spLocks noGrp="1"/>
          </p:cNvSpPr>
          <p:nvPr>
            <p:ph type="title"/>
          </p:nvPr>
        </p:nvSpPr>
        <p:spPr/>
        <p:txBody>
          <a:bodyPr/>
          <a:lstStyle/>
          <a:p>
            <a:r>
              <a:rPr lang="en-US"/>
              <a:t>Click to edit Master title style</a:t>
            </a:r>
            <a:endParaRPr lang="en-RW"/>
          </a:p>
        </p:txBody>
      </p:sp>
      <p:sp>
        <p:nvSpPr>
          <p:cNvPr id="3" name="Vertical Text Placeholder 2">
            <a:extLst>
              <a:ext uri="{FF2B5EF4-FFF2-40B4-BE49-F238E27FC236}">
                <a16:creationId xmlns:a16="http://schemas.microsoft.com/office/drawing/2014/main" id="{4E1B336C-1EF0-D5B7-5305-20A892BE4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Date Placeholder 3">
            <a:extLst>
              <a:ext uri="{FF2B5EF4-FFF2-40B4-BE49-F238E27FC236}">
                <a16:creationId xmlns:a16="http://schemas.microsoft.com/office/drawing/2014/main" id="{9C11BB41-AD8A-F48D-96DB-2C6DCAFEEB2C}"/>
              </a:ext>
            </a:extLst>
          </p:cNvPr>
          <p:cNvSpPr>
            <a:spLocks noGrp="1"/>
          </p:cNvSpPr>
          <p:nvPr>
            <p:ph type="dt" sz="half" idx="10"/>
          </p:nvPr>
        </p:nvSpPr>
        <p:spPr/>
        <p:txBody>
          <a:bodyPr/>
          <a:lstStyle/>
          <a:p>
            <a:fld id="{754CAE58-F764-4927-A35D-6BBE18EFFDDF}" type="datetimeFigureOut">
              <a:rPr lang="en-RW" smtClean="0"/>
              <a:t>05/02/2025</a:t>
            </a:fld>
            <a:endParaRPr lang="en-RW"/>
          </a:p>
        </p:txBody>
      </p:sp>
      <p:sp>
        <p:nvSpPr>
          <p:cNvPr id="5" name="Footer Placeholder 4">
            <a:extLst>
              <a:ext uri="{FF2B5EF4-FFF2-40B4-BE49-F238E27FC236}">
                <a16:creationId xmlns:a16="http://schemas.microsoft.com/office/drawing/2014/main" id="{9AB1831D-2E5C-8269-FF2E-2896AD04A163}"/>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58DF76B6-0E90-18D3-FD18-3997BCF5D6B6}"/>
              </a:ext>
            </a:extLst>
          </p:cNvPr>
          <p:cNvSpPr>
            <a:spLocks noGrp="1"/>
          </p:cNvSpPr>
          <p:nvPr>
            <p:ph type="sldNum" sz="quarter" idx="12"/>
          </p:nvPr>
        </p:nvSpPr>
        <p:spPr/>
        <p:txBody>
          <a:bodyPr/>
          <a:lstStyle/>
          <a:p>
            <a:fld id="{E8DB5D1C-63A5-431B-B12C-65C2C9E63BC7}" type="slidenum">
              <a:rPr lang="en-RW" smtClean="0"/>
              <a:t>‹#›</a:t>
            </a:fld>
            <a:endParaRPr lang="en-RW"/>
          </a:p>
        </p:txBody>
      </p:sp>
    </p:spTree>
    <p:extLst>
      <p:ext uri="{BB962C8B-B14F-4D97-AF65-F5344CB8AC3E}">
        <p14:creationId xmlns:p14="http://schemas.microsoft.com/office/powerpoint/2010/main" val="2964239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F3BEA3-ECF8-B4CE-DF97-80056A2197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RW"/>
          </a:p>
        </p:txBody>
      </p:sp>
      <p:sp>
        <p:nvSpPr>
          <p:cNvPr id="3" name="Vertical Text Placeholder 2">
            <a:extLst>
              <a:ext uri="{FF2B5EF4-FFF2-40B4-BE49-F238E27FC236}">
                <a16:creationId xmlns:a16="http://schemas.microsoft.com/office/drawing/2014/main" id="{7FEE2BAF-9D97-5414-A16F-09FC3E7566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Date Placeholder 3">
            <a:extLst>
              <a:ext uri="{FF2B5EF4-FFF2-40B4-BE49-F238E27FC236}">
                <a16:creationId xmlns:a16="http://schemas.microsoft.com/office/drawing/2014/main" id="{222FD14E-AA79-64A8-69F6-FFA5F7DE8FF1}"/>
              </a:ext>
            </a:extLst>
          </p:cNvPr>
          <p:cNvSpPr>
            <a:spLocks noGrp="1"/>
          </p:cNvSpPr>
          <p:nvPr>
            <p:ph type="dt" sz="half" idx="10"/>
          </p:nvPr>
        </p:nvSpPr>
        <p:spPr/>
        <p:txBody>
          <a:bodyPr/>
          <a:lstStyle/>
          <a:p>
            <a:fld id="{754CAE58-F764-4927-A35D-6BBE18EFFDDF}" type="datetimeFigureOut">
              <a:rPr lang="en-RW" smtClean="0"/>
              <a:t>05/02/2025</a:t>
            </a:fld>
            <a:endParaRPr lang="en-RW"/>
          </a:p>
        </p:txBody>
      </p:sp>
      <p:sp>
        <p:nvSpPr>
          <p:cNvPr id="5" name="Footer Placeholder 4">
            <a:extLst>
              <a:ext uri="{FF2B5EF4-FFF2-40B4-BE49-F238E27FC236}">
                <a16:creationId xmlns:a16="http://schemas.microsoft.com/office/drawing/2014/main" id="{F6CF6CEC-AD02-7302-5ED2-955F02D66850}"/>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BE17D7F0-A499-1D02-7CB6-E87A21F46353}"/>
              </a:ext>
            </a:extLst>
          </p:cNvPr>
          <p:cNvSpPr>
            <a:spLocks noGrp="1"/>
          </p:cNvSpPr>
          <p:nvPr>
            <p:ph type="sldNum" sz="quarter" idx="12"/>
          </p:nvPr>
        </p:nvSpPr>
        <p:spPr/>
        <p:txBody>
          <a:bodyPr/>
          <a:lstStyle/>
          <a:p>
            <a:fld id="{E8DB5D1C-63A5-431B-B12C-65C2C9E63BC7}" type="slidenum">
              <a:rPr lang="en-RW" smtClean="0"/>
              <a:t>‹#›</a:t>
            </a:fld>
            <a:endParaRPr lang="en-RW"/>
          </a:p>
        </p:txBody>
      </p:sp>
    </p:spTree>
    <p:extLst>
      <p:ext uri="{BB962C8B-B14F-4D97-AF65-F5344CB8AC3E}">
        <p14:creationId xmlns:p14="http://schemas.microsoft.com/office/powerpoint/2010/main" val="115712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2A34C-E941-1998-3044-C5C8D041FD65}"/>
              </a:ext>
            </a:extLst>
          </p:cNvPr>
          <p:cNvSpPr>
            <a:spLocks noGrp="1"/>
          </p:cNvSpPr>
          <p:nvPr>
            <p:ph type="title"/>
          </p:nvPr>
        </p:nvSpPr>
        <p:spPr/>
        <p:txBody>
          <a:bodyPr/>
          <a:lstStyle/>
          <a:p>
            <a:r>
              <a:rPr lang="en-US"/>
              <a:t>Click to edit Master title style</a:t>
            </a:r>
            <a:endParaRPr lang="en-RW"/>
          </a:p>
        </p:txBody>
      </p:sp>
      <p:sp>
        <p:nvSpPr>
          <p:cNvPr id="3" name="Content Placeholder 2">
            <a:extLst>
              <a:ext uri="{FF2B5EF4-FFF2-40B4-BE49-F238E27FC236}">
                <a16:creationId xmlns:a16="http://schemas.microsoft.com/office/drawing/2014/main" id="{E7396BCD-5610-0F9F-F6A9-3DFB0926C6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Date Placeholder 3">
            <a:extLst>
              <a:ext uri="{FF2B5EF4-FFF2-40B4-BE49-F238E27FC236}">
                <a16:creationId xmlns:a16="http://schemas.microsoft.com/office/drawing/2014/main" id="{4E934A37-698C-3113-C5C8-F3EDC066B5DF}"/>
              </a:ext>
            </a:extLst>
          </p:cNvPr>
          <p:cNvSpPr>
            <a:spLocks noGrp="1"/>
          </p:cNvSpPr>
          <p:nvPr>
            <p:ph type="dt" sz="half" idx="10"/>
          </p:nvPr>
        </p:nvSpPr>
        <p:spPr/>
        <p:txBody>
          <a:bodyPr/>
          <a:lstStyle/>
          <a:p>
            <a:fld id="{754CAE58-F764-4927-A35D-6BBE18EFFDDF}" type="datetimeFigureOut">
              <a:rPr lang="en-RW" smtClean="0"/>
              <a:t>05/02/2025</a:t>
            </a:fld>
            <a:endParaRPr lang="en-RW"/>
          </a:p>
        </p:txBody>
      </p:sp>
      <p:sp>
        <p:nvSpPr>
          <p:cNvPr id="5" name="Footer Placeholder 4">
            <a:extLst>
              <a:ext uri="{FF2B5EF4-FFF2-40B4-BE49-F238E27FC236}">
                <a16:creationId xmlns:a16="http://schemas.microsoft.com/office/drawing/2014/main" id="{141E712B-704F-960C-C55F-CA195AFF4BF7}"/>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EC8AC342-B71B-F6D4-F9F5-EA2DD50363A3}"/>
              </a:ext>
            </a:extLst>
          </p:cNvPr>
          <p:cNvSpPr>
            <a:spLocks noGrp="1"/>
          </p:cNvSpPr>
          <p:nvPr>
            <p:ph type="sldNum" sz="quarter" idx="12"/>
          </p:nvPr>
        </p:nvSpPr>
        <p:spPr/>
        <p:txBody>
          <a:bodyPr/>
          <a:lstStyle/>
          <a:p>
            <a:fld id="{E8DB5D1C-63A5-431B-B12C-65C2C9E63BC7}" type="slidenum">
              <a:rPr lang="en-RW" smtClean="0"/>
              <a:t>‹#›</a:t>
            </a:fld>
            <a:endParaRPr lang="en-RW"/>
          </a:p>
        </p:txBody>
      </p:sp>
    </p:spTree>
    <p:extLst>
      <p:ext uri="{BB962C8B-B14F-4D97-AF65-F5344CB8AC3E}">
        <p14:creationId xmlns:p14="http://schemas.microsoft.com/office/powerpoint/2010/main" val="396797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EBD8-E6A6-8CC1-D79C-DA48B0798A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RW"/>
          </a:p>
        </p:txBody>
      </p:sp>
      <p:sp>
        <p:nvSpPr>
          <p:cNvPr id="3" name="Text Placeholder 2">
            <a:extLst>
              <a:ext uri="{FF2B5EF4-FFF2-40B4-BE49-F238E27FC236}">
                <a16:creationId xmlns:a16="http://schemas.microsoft.com/office/drawing/2014/main" id="{0A5A40E6-CDCB-035A-2EE0-162D3BF1B7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71B4DF-8FAC-B99F-5F29-20E09A5B8DC6}"/>
              </a:ext>
            </a:extLst>
          </p:cNvPr>
          <p:cNvSpPr>
            <a:spLocks noGrp="1"/>
          </p:cNvSpPr>
          <p:nvPr>
            <p:ph type="dt" sz="half" idx="10"/>
          </p:nvPr>
        </p:nvSpPr>
        <p:spPr/>
        <p:txBody>
          <a:bodyPr/>
          <a:lstStyle/>
          <a:p>
            <a:fld id="{754CAE58-F764-4927-A35D-6BBE18EFFDDF}" type="datetimeFigureOut">
              <a:rPr lang="en-RW" smtClean="0"/>
              <a:t>05/02/2025</a:t>
            </a:fld>
            <a:endParaRPr lang="en-RW"/>
          </a:p>
        </p:txBody>
      </p:sp>
      <p:sp>
        <p:nvSpPr>
          <p:cNvPr id="5" name="Footer Placeholder 4">
            <a:extLst>
              <a:ext uri="{FF2B5EF4-FFF2-40B4-BE49-F238E27FC236}">
                <a16:creationId xmlns:a16="http://schemas.microsoft.com/office/drawing/2014/main" id="{7EB23307-4B7C-0185-2D7D-F17DFDA95246}"/>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8F83C14D-D5C4-5454-3C1F-E2B57C0A3AAD}"/>
              </a:ext>
            </a:extLst>
          </p:cNvPr>
          <p:cNvSpPr>
            <a:spLocks noGrp="1"/>
          </p:cNvSpPr>
          <p:nvPr>
            <p:ph type="sldNum" sz="quarter" idx="12"/>
          </p:nvPr>
        </p:nvSpPr>
        <p:spPr/>
        <p:txBody>
          <a:bodyPr/>
          <a:lstStyle/>
          <a:p>
            <a:fld id="{E8DB5D1C-63A5-431B-B12C-65C2C9E63BC7}" type="slidenum">
              <a:rPr lang="en-RW" smtClean="0"/>
              <a:t>‹#›</a:t>
            </a:fld>
            <a:endParaRPr lang="en-RW"/>
          </a:p>
        </p:txBody>
      </p:sp>
    </p:spTree>
    <p:extLst>
      <p:ext uri="{BB962C8B-B14F-4D97-AF65-F5344CB8AC3E}">
        <p14:creationId xmlns:p14="http://schemas.microsoft.com/office/powerpoint/2010/main" val="96118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ED34-4F23-89AB-8DA5-D2F4B02747D9}"/>
              </a:ext>
            </a:extLst>
          </p:cNvPr>
          <p:cNvSpPr>
            <a:spLocks noGrp="1"/>
          </p:cNvSpPr>
          <p:nvPr>
            <p:ph type="title"/>
          </p:nvPr>
        </p:nvSpPr>
        <p:spPr/>
        <p:txBody>
          <a:bodyPr/>
          <a:lstStyle/>
          <a:p>
            <a:r>
              <a:rPr lang="en-US"/>
              <a:t>Click to edit Master title style</a:t>
            </a:r>
            <a:endParaRPr lang="en-RW"/>
          </a:p>
        </p:txBody>
      </p:sp>
      <p:sp>
        <p:nvSpPr>
          <p:cNvPr id="3" name="Content Placeholder 2">
            <a:extLst>
              <a:ext uri="{FF2B5EF4-FFF2-40B4-BE49-F238E27FC236}">
                <a16:creationId xmlns:a16="http://schemas.microsoft.com/office/drawing/2014/main" id="{6A136AEB-97CE-8C65-14CA-F180D89F9D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Content Placeholder 3">
            <a:extLst>
              <a:ext uri="{FF2B5EF4-FFF2-40B4-BE49-F238E27FC236}">
                <a16:creationId xmlns:a16="http://schemas.microsoft.com/office/drawing/2014/main" id="{DF832B6E-9BAD-2224-9F20-54410C7E05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5" name="Date Placeholder 4">
            <a:extLst>
              <a:ext uri="{FF2B5EF4-FFF2-40B4-BE49-F238E27FC236}">
                <a16:creationId xmlns:a16="http://schemas.microsoft.com/office/drawing/2014/main" id="{9ECBA943-E48D-67C0-7079-4570EE5BEFCC}"/>
              </a:ext>
            </a:extLst>
          </p:cNvPr>
          <p:cNvSpPr>
            <a:spLocks noGrp="1"/>
          </p:cNvSpPr>
          <p:nvPr>
            <p:ph type="dt" sz="half" idx="10"/>
          </p:nvPr>
        </p:nvSpPr>
        <p:spPr/>
        <p:txBody>
          <a:bodyPr/>
          <a:lstStyle/>
          <a:p>
            <a:fld id="{754CAE58-F764-4927-A35D-6BBE18EFFDDF}" type="datetimeFigureOut">
              <a:rPr lang="en-RW" smtClean="0"/>
              <a:t>05/02/2025</a:t>
            </a:fld>
            <a:endParaRPr lang="en-RW"/>
          </a:p>
        </p:txBody>
      </p:sp>
      <p:sp>
        <p:nvSpPr>
          <p:cNvPr id="6" name="Footer Placeholder 5">
            <a:extLst>
              <a:ext uri="{FF2B5EF4-FFF2-40B4-BE49-F238E27FC236}">
                <a16:creationId xmlns:a16="http://schemas.microsoft.com/office/drawing/2014/main" id="{2B45CE70-448D-9334-857F-692338D84737}"/>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C3661E98-8F5C-9BDD-E095-433F3C454D63}"/>
              </a:ext>
            </a:extLst>
          </p:cNvPr>
          <p:cNvSpPr>
            <a:spLocks noGrp="1"/>
          </p:cNvSpPr>
          <p:nvPr>
            <p:ph type="sldNum" sz="quarter" idx="12"/>
          </p:nvPr>
        </p:nvSpPr>
        <p:spPr/>
        <p:txBody>
          <a:bodyPr/>
          <a:lstStyle/>
          <a:p>
            <a:fld id="{E8DB5D1C-63A5-431B-B12C-65C2C9E63BC7}" type="slidenum">
              <a:rPr lang="en-RW" smtClean="0"/>
              <a:t>‹#›</a:t>
            </a:fld>
            <a:endParaRPr lang="en-RW"/>
          </a:p>
        </p:txBody>
      </p:sp>
    </p:spTree>
    <p:extLst>
      <p:ext uri="{BB962C8B-B14F-4D97-AF65-F5344CB8AC3E}">
        <p14:creationId xmlns:p14="http://schemas.microsoft.com/office/powerpoint/2010/main" val="163537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1460-0CC3-605C-8E98-BFAE1DFA084F}"/>
              </a:ext>
            </a:extLst>
          </p:cNvPr>
          <p:cNvSpPr>
            <a:spLocks noGrp="1"/>
          </p:cNvSpPr>
          <p:nvPr>
            <p:ph type="title"/>
          </p:nvPr>
        </p:nvSpPr>
        <p:spPr>
          <a:xfrm>
            <a:off x="839788" y="365125"/>
            <a:ext cx="10515600" cy="1325563"/>
          </a:xfrm>
        </p:spPr>
        <p:txBody>
          <a:bodyPr/>
          <a:lstStyle/>
          <a:p>
            <a:r>
              <a:rPr lang="en-US"/>
              <a:t>Click to edit Master title style</a:t>
            </a:r>
            <a:endParaRPr lang="en-RW"/>
          </a:p>
        </p:txBody>
      </p:sp>
      <p:sp>
        <p:nvSpPr>
          <p:cNvPr id="3" name="Text Placeholder 2">
            <a:extLst>
              <a:ext uri="{FF2B5EF4-FFF2-40B4-BE49-F238E27FC236}">
                <a16:creationId xmlns:a16="http://schemas.microsoft.com/office/drawing/2014/main" id="{875FA426-6C67-7913-88D6-5B51413039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5F0D1F-50B8-5FD6-4580-EEF44F6CDD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5" name="Text Placeholder 4">
            <a:extLst>
              <a:ext uri="{FF2B5EF4-FFF2-40B4-BE49-F238E27FC236}">
                <a16:creationId xmlns:a16="http://schemas.microsoft.com/office/drawing/2014/main" id="{557C55D6-CEE8-92E6-2083-53126C6B84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7307B7-A495-560A-F283-43AEE23752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7" name="Date Placeholder 6">
            <a:extLst>
              <a:ext uri="{FF2B5EF4-FFF2-40B4-BE49-F238E27FC236}">
                <a16:creationId xmlns:a16="http://schemas.microsoft.com/office/drawing/2014/main" id="{D127ADF9-4EEC-31AD-5970-E3CA03E3FF3D}"/>
              </a:ext>
            </a:extLst>
          </p:cNvPr>
          <p:cNvSpPr>
            <a:spLocks noGrp="1"/>
          </p:cNvSpPr>
          <p:nvPr>
            <p:ph type="dt" sz="half" idx="10"/>
          </p:nvPr>
        </p:nvSpPr>
        <p:spPr/>
        <p:txBody>
          <a:bodyPr/>
          <a:lstStyle/>
          <a:p>
            <a:fld id="{754CAE58-F764-4927-A35D-6BBE18EFFDDF}" type="datetimeFigureOut">
              <a:rPr lang="en-RW" smtClean="0"/>
              <a:t>05/02/2025</a:t>
            </a:fld>
            <a:endParaRPr lang="en-RW"/>
          </a:p>
        </p:txBody>
      </p:sp>
      <p:sp>
        <p:nvSpPr>
          <p:cNvPr id="8" name="Footer Placeholder 7">
            <a:extLst>
              <a:ext uri="{FF2B5EF4-FFF2-40B4-BE49-F238E27FC236}">
                <a16:creationId xmlns:a16="http://schemas.microsoft.com/office/drawing/2014/main" id="{7085F4AA-BE99-BB51-5D37-2F8065E9F2A4}"/>
              </a:ext>
            </a:extLst>
          </p:cNvPr>
          <p:cNvSpPr>
            <a:spLocks noGrp="1"/>
          </p:cNvSpPr>
          <p:nvPr>
            <p:ph type="ftr" sz="quarter" idx="11"/>
          </p:nvPr>
        </p:nvSpPr>
        <p:spPr/>
        <p:txBody>
          <a:bodyPr/>
          <a:lstStyle/>
          <a:p>
            <a:endParaRPr lang="en-RW"/>
          </a:p>
        </p:txBody>
      </p:sp>
      <p:sp>
        <p:nvSpPr>
          <p:cNvPr id="9" name="Slide Number Placeholder 8">
            <a:extLst>
              <a:ext uri="{FF2B5EF4-FFF2-40B4-BE49-F238E27FC236}">
                <a16:creationId xmlns:a16="http://schemas.microsoft.com/office/drawing/2014/main" id="{492BB0C9-B04F-F29A-6F8C-DFFF10C26233}"/>
              </a:ext>
            </a:extLst>
          </p:cNvPr>
          <p:cNvSpPr>
            <a:spLocks noGrp="1"/>
          </p:cNvSpPr>
          <p:nvPr>
            <p:ph type="sldNum" sz="quarter" idx="12"/>
          </p:nvPr>
        </p:nvSpPr>
        <p:spPr/>
        <p:txBody>
          <a:bodyPr/>
          <a:lstStyle/>
          <a:p>
            <a:fld id="{E8DB5D1C-63A5-431B-B12C-65C2C9E63BC7}" type="slidenum">
              <a:rPr lang="en-RW" smtClean="0"/>
              <a:t>‹#›</a:t>
            </a:fld>
            <a:endParaRPr lang="en-RW"/>
          </a:p>
        </p:txBody>
      </p:sp>
    </p:spTree>
    <p:extLst>
      <p:ext uri="{BB962C8B-B14F-4D97-AF65-F5344CB8AC3E}">
        <p14:creationId xmlns:p14="http://schemas.microsoft.com/office/powerpoint/2010/main" val="378625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4F6E-D7CB-5FBE-053C-D0370C3EBDC2}"/>
              </a:ext>
            </a:extLst>
          </p:cNvPr>
          <p:cNvSpPr>
            <a:spLocks noGrp="1"/>
          </p:cNvSpPr>
          <p:nvPr>
            <p:ph type="title"/>
          </p:nvPr>
        </p:nvSpPr>
        <p:spPr/>
        <p:txBody>
          <a:bodyPr/>
          <a:lstStyle/>
          <a:p>
            <a:r>
              <a:rPr lang="en-US"/>
              <a:t>Click to edit Master title style</a:t>
            </a:r>
            <a:endParaRPr lang="en-RW"/>
          </a:p>
        </p:txBody>
      </p:sp>
      <p:sp>
        <p:nvSpPr>
          <p:cNvPr id="3" name="Date Placeholder 2">
            <a:extLst>
              <a:ext uri="{FF2B5EF4-FFF2-40B4-BE49-F238E27FC236}">
                <a16:creationId xmlns:a16="http://schemas.microsoft.com/office/drawing/2014/main" id="{837E7ADC-CE3A-C267-4713-BE711A068139}"/>
              </a:ext>
            </a:extLst>
          </p:cNvPr>
          <p:cNvSpPr>
            <a:spLocks noGrp="1"/>
          </p:cNvSpPr>
          <p:nvPr>
            <p:ph type="dt" sz="half" idx="10"/>
          </p:nvPr>
        </p:nvSpPr>
        <p:spPr/>
        <p:txBody>
          <a:bodyPr/>
          <a:lstStyle/>
          <a:p>
            <a:fld id="{754CAE58-F764-4927-A35D-6BBE18EFFDDF}" type="datetimeFigureOut">
              <a:rPr lang="en-RW" smtClean="0"/>
              <a:t>05/02/2025</a:t>
            </a:fld>
            <a:endParaRPr lang="en-RW"/>
          </a:p>
        </p:txBody>
      </p:sp>
      <p:sp>
        <p:nvSpPr>
          <p:cNvPr id="4" name="Footer Placeholder 3">
            <a:extLst>
              <a:ext uri="{FF2B5EF4-FFF2-40B4-BE49-F238E27FC236}">
                <a16:creationId xmlns:a16="http://schemas.microsoft.com/office/drawing/2014/main" id="{7128858A-265A-F209-D3EB-C3F16BAC9A89}"/>
              </a:ext>
            </a:extLst>
          </p:cNvPr>
          <p:cNvSpPr>
            <a:spLocks noGrp="1"/>
          </p:cNvSpPr>
          <p:nvPr>
            <p:ph type="ftr" sz="quarter" idx="11"/>
          </p:nvPr>
        </p:nvSpPr>
        <p:spPr/>
        <p:txBody>
          <a:bodyPr/>
          <a:lstStyle/>
          <a:p>
            <a:endParaRPr lang="en-RW"/>
          </a:p>
        </p:txBody>
      </p:sp>
      <p:sp>
        <p:nvSpPr>
          <p:cNvPr id="5" name="Slide Number Placeholder 4">
            <a:extLst>
              <a:ext uri="{FF2B5EF4-FFF2-40B4-BE49-F238E27FC236}">
                <a16:creationId xmlns:a16="http://schemas.microsoft.com/office/drawing/2014/main" id="{C2AE0F16-1162-45A5-84EA-7052C6B57E69}"/>
              </a:ext>
            </a:extLst>
          </p:cNvPr>
          <p:cNvSpPr>
            <a:spLocks noGrp="1"/>
          </p:cNvSpPr>
          <p:nvPr>
            <p:ph type="sldNum" sz="quarter" idx="12"/>
          </p:nvPr>
        </p:nvSpPr>
        <p:spPr/>
        <p:txBody>
          <a:bodyPr/>
          <a:lstStyle/>
          <a:p>
            <a:fld id="{E8DB5D1C-63A5-431B-B12C-65C2C9E63BC7}" type="slidenum">
              <a:rPr lang="en-RW" smtClean="0"/>
              <a:t>‹#›</a:t>
            </a:fld>
            <a:endParaRPr lang="en-RW"/>
          </a:p>
        </p:txBody>
      </p:sp>
    </p:spTree>
    <p:extLst>
      <p:ext uri="{BB962C8B-B14F-4D97-AF65-F5344CB8AC3E}">
        <p14:creationId xmlns:p14="http://schemas.microsoft.com/office/powerpoint/2010/main" val="276872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33841-1E3D-258E-3353-9F68C5D23506}"/>
              </a:ext>
            </a:extLst>
          </p:cNvPr>
          <p:cNvSpPr>
            <a:spLocks noGrp="1"/>
          </p:cNvSpPr>
          <p:nvPr>
            <p:ph type="dt" sz="half" idx="10"/>
          </p:nvPr>
        </p:nvSpPr>
        <p:spPr/>
        <p:txBody>
          <a:bodyPr/>
          <a:lstStyle/>
          <a:p>
            <a:fld id="{754CAE58-F764-4927-A35D-6BBE18EFFDDF}" type="datetimeFigureOut">
              <a:rPr lang="en-RW" smtClean="0"/>
              <a:t>05/02/2025</a:t>
            </a:fld>
            <a:endParaRPr lang="en-RW"/>
          </a:p>
        </p:txBody>
      </p:sp>
      <p:sp>
        <p:nvSpPr>
          <p:cNvPr id="3" name="Footer Placeholder 2">
            <a:extLst>
              <a:ext uri="{FF2B5EF4-FFF2-40B4-BE49-F238E27FC236}">
                <a16:creationId xmlns:a16="http://schemas.microsoft.com/office/drawing/2014/main" id="{AA4253C7-EB4D-2D88-EDCA-737C4559742A}"/>
              </a:ext>
            </a:extLst>
          </p:cNvPr>
          <p:cNvSpPr>
            <a:spLocks noGrp="1"/>
          </p:cNvSpPr>
          <p:nvPr>
            <p:ph type="ftr" sz="quarter" idx="11"/>
          </p:nvPr>
        </p:nvSpPr>
        <p:spPr/>
        <p:txBody>
          <a:bodyPr/>
          <a:lstStyle/>
          <a:p>
            <a:endParaRPr lang="en-RW"/>
          </a:p>
        </p:txBody>
      </p:sp>
      <p:sp>
        <p:nvSpPr>
          <p:cNvPr id="4" name="Slide Number Placeholder 3">
            <a:extLst>
              <a:ext uri="{FF2B5EF4-FFF2-40B4-BE49-F238E27FC236}">
                <a16:creationId xmlns:a16="http://schemas.microsoft.com/office/drawing/2014/main" id="{1E1338AE-00F4-DD9C-E5FD-0F8A1737A20A}"/>
              </a:ext>
            </a:extLst>
          </p:cNvPr>
          <p:cNvSpPr>
            <a:spLocks noGrp="1"/>
          </p:cNvSpPr>
          <p:nvPr>
            <p:ph type="sldNum" sz="quarter" idx="12"/>
          </p:nvPr>
        </p:nvSpPr>
        <p:spPr/>
        <p:txBody>
          <a:bodyPr/>
          <a:lstStyle/>
          <a:p>
            <a:fld id="{E8DB5D1C-63A5-431B-B12C-65C2C9E63BC7}" type="slidenum">
              <a:rPr lang="en-RW" smtClean="0"/>
              <a:t>‹#›</a:t>
            </a:fld>
            <a:endParaRPr lang="en-RW"/>
          </a:p>
        </p:txBody>
      </p:sp>
    </p:spTree>
    <p:extLst>
      <p:ext uri="{BB962C8B-B14F-4D97-AF65-F5344CB8AC3E}">
        <p14:creationId xmlns:p14="http://schemas.microsoft.com/office/powerpoint/2010/main" val="278775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800B-E96B-3615-3278-F53772E4EF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RW"/>
          </a:p>
        </p:txBody>
      </p:sp>
      <p:sp>
        <p:nvSpPr>
          <p:cNvPr id="3" name="Content Placeholder 2">
            <a:extLst>
              <a:ext uri="{FF2B5EF4-FFF2-40B4-BE49-F238E27FC236}">
                <a16:creationId xmlns:a16="http://schemas.microsoft.com/office/drawing/2014/main" id="{057777B4-0B58-05FA-1763-E537C5124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Text Placeholder 3">
            <a:extLst>
              <a:ext uri="{FF2B5EF4-FFF2-40B4-BE49-F238E27FC236}">
                <a16:creationId xmlns:a16="http://schemas.microsoft.com/office/drawing/2014/main" id="{D4DA6644-3AF4-B7ED-467E-C5F127C76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2C517F-3725-A0A8-A073-68D74CFF19F3}"/>
              </a:ext>
            </a:extLst>
          </p:cNvPr>
          <p:cNvSpPr>
            <a:spLocks noGrp="1"/>
          </p:cNvSpPr>
          <p:nvPr>
            <p:ph type="dt" sz="half" idx="10"/>
          </p:nvPr>
        </p:nvSpPr>
        <p:spPr/>
        <p:txBody>
          <a:bodyPr/>
          <a:lstStyle/>
          <a:p>
            <a:fld id="{754CAE58-F764-4927-A35D-6BBE18EFFDDF}" type="datetimeFigureOut">
              <a:rPr lang="en-RW" smtClean="0"/>
              <a:t>05/02/2025</a:t>
            </a:fld>
            <a:endParaRPr lang="en-RW"/>
          </a:p>
        </p:txBody>
      </p:sp>
      <p:sp>
        <p:nvSpPr>
          <p:cNvPr id="6" name="Footer Placeholder 5">
            <a:extLst>
              <a:ext uri="{FF2B5EF4-FFF2-40B4-BE49-F238E27FC236}">
                <a16:creationId xmlns:a16="http://schemas.microsoft.com/office/drawing/2014/main" id="{4DADA9BB-9484-724C-6437-D1573E40DED6}"/>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47012D22-C0B1-ACDB-E96D-FEC646CCD242}"/>
              </a:ext>
            </a:extLst>
          </p:cNvPr>
          <p:cNvSpPr>
            <a:spLocks noGrp="1"/>
          </p:cNvSpPr>
          <p:nvPr>
            <p:ph type="sldNum" sz="quarter" idx="12"/>
          </p:nvPr>
        </p:nvSpPr>
        <p:spPr/>
        <p:txBody>
          <a:bodyPr/>
          <a:lstStyle/>
          <a:p>
            <a:fld id="{E8DB5D1C-63A5-431B-B12C-65C2C9E63BC7}" type="slidenum">
              <a:rPr lang="en-RW" smtClean="0"/>
              <a:t>‹#›</a:t>
            </a:fld>
            <a:endParaRPr lang="en-RW"/>
          </a:p>
        </p:txBody>
      </p:sp>
    </p:spTree>
    <p:extLst>
      <p:ext uri="{BB962C8B-B14F-4D97-AF65-F5344CB8AC3E}">
        <p14:creationId xmlns:p14="http://schemas.microsoft.com/office/powerpoint/2010/main" val="56213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5A9B-FCB9-AF1A-6268-A85AD0D48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RW"/>
          </a:p>
        </p:txBody>
      </p:sp>
      <p:sp>
        <p:nvSpPr>
          <p:cNvPr id="3" name="Picture Placeholder 2">
            <a:extLst>
              <a:ext uri="{FF2B5EF4-FFF2-40B4-BE49-F238E27FC236}">
                <a16:creationId xmlns:a16="http://schemas.microsoft.com/office/drawing/2014/main" id="{469DA962-9787-3842-55A7-F74BCCE0D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W"/>
          </a:p>
        </p:txBody>
      </p:sp>
      <p:sp>
        <p:nvSpPr>
          <p:cNvPr id="4" name="Text Placeholder 3">
            <a:extLst>
              <a:ext uri="{FF2B5EF4-FFF2-40B4-BE49-F238E27FC236}">
                <a16:creationId xmlns:a16="http://schemas.microsoft.com/office/drawing/2014/main" id="{64E59334-92E0-2F34-0A09-E16F45198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33C0C-4295-3D45-FF3B-23CE80A110E1}"/>
              </a:ext>
            </a:extLst>
          </p:cNvPr>
          <p:cNvSpPr>
            <a:spLocks noGrp="1"/>
          </p:cNvSpPr>
          <p:nvPr>
            <p:ph type="dt" sz="half" idx="10"/>
          </p:nvPr>
        </p:nvSpPr>
        <p:spPr/>
        <p:txBody>
          <a:bodyPr/>
          <a:lstStyle/>
          <a:p>
            <a:fld id="{754CAE58-F764-4927-A35D-6BBE18EFFDDF}" type="datetimeFigureOut">
              <a:rPr lang="en-RW" smtClean="0"/>
              <a:t>05/02/2025</a:t>
            </a:fld>
            <a:endParaRPr lang="en-RW"/>
          </a:p>
        </p:txBody>
      </p:sp>
      <p:sp>
        <p:nvSpPr>
          <p:cNvPr id="6" name="Footer Placeholder 5">
            <a:extLst>
              <a:ext uri="{FF2B5EF4-FFF2-40B4-BE49-F238E27FC236}">
                <a16:creationId xmlns:a16="http://schemas.microsoft.com/office/drawing/2014/main" id="{241F67AD-927D-DC80-3752-FBFC45C22802}"/>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29A13E86-2CF1-1CC0-B8E4-E84A7E976335}"/>
              </a:ext>
            </a:extLst>
          </p:cNvPr>
          <p:cNvSpPr>
            <a:spLocks noGrp="1"/>
          </p:cNvSpPr>
          <p:nvPr>
            <p:ph type="sldNum" sz="quarter" idx="12"/>
          </p:nvPr>
        </p:nvSpPr>
        <p:spPr/>
        <p:txBody>
          <a:bodyPr/>
          <a:lstStyle/>
          <a:p>
            <a:fld id="{E8DB5D1C-63A5-431B-B12C-65C2C9E63BC7}" type="slidenum">
              <a:rPr lang="en-RW" smtClean="0"/>
              <a:t>‹#›</a:t>
            </a:fld>
            <a:endParaRPr lang="en-RW"/>
          </a:p>
        </p:txBody>
      </p:sp>
    </p:spTree>
    <p:extLst>
      <p:ext uri="{BB962C8B-B14F-4D97-AF65-F5344CB8AC3E}">
        <p14:creationId xmlns:p14="http://schemas.microsoft.com/office/powerpoint/2010/main" val="166176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0D572-E659-3730-E651-F1F07D2E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RW"/>
          </a:p>
        </p:txBody>
      </p:sp>
      <p:sp>
        <p:nvSpPr>
          <p:cNvPr id="3" name="Text Placeholder 2">
            <a:extLst>
              <a:ext uri="{FF2B5EF4-FFF2-40B4-BE49-F238E27FC236}">
                <a16:creationId xmlns:a16="http://schemas.microsoft.com/office/drawing/2014/main" id="{5FE815F0-AE74-5640-EA27-3D9EF21A1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Date Placeholder 3">
            <a:extLst>
              <a:ext uri="{FF2B5EF4-FFF2-40B4-BE49-F238E27FC236}">
                <a16:creationId xmlns:a16="http://schemas.microsoft.com/office/drawing/2014/main" id="{B360ECF4-E121-2BE2-620D-BBEC04267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4CAE58-F764-4927-A35D-6BBE18EFFDDF}" type="datetimeFigureOut">
              <a:rPr lang="en-RW" smtClean="0"/>
              <a:t>05/02/2025</a:t>
            </a:fld>
            <a:endParaRPr lang="en-RW"/>
          </a:p>
        </p:txBody>
      </p:sp>
      <p:sp>
        <p:nvSpPr>
          <p:cNvPr id="5" name="Footer Placeholder 4">
            <a:extLst>
              <a:ext uri="{FF2B5EF4-FFF2-40B4-BE49-F238E27FC236}">
                <a16:creationId xmlns:a16="http://schemas.microsoft.com/office/drawing/2014/main" id="{5BA32B41-E2F3-FE51-2536-3FF2E6AF2F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RW"/>
          </a:p>
        </p:txBody>
      </p:sp>
      <p:sp>
        <p:nvSpPr>
          <p:cNvPr id="6" name="Slide Number Placeholder 5">
            <a:extLst>
              <a:ext uri="{FF2B5EF4-FFF2-40B4-BE49-F238E27FC236}">
                <a16:creationId xmlns:a16="http://schemas.microsoft.com/office/drawing/2014/main" id="{7F35A8F2-D1ED-038B-E0CB-04926AA38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DB5D1C-63A5-431B-B12C-65C2C9E63BC7}" type="slidenum">
              <a:rPr lang="en-RW" smtClean="0"/>
              <a:t>‹#›</a:t>
            </a:fld>
            <a:endParaRPr lang="en-RW"/>
          </a:p>
        </p:txBody>
      </p:sp>
    </p:spTree>
    <p:extLst>
      <p:ext uri="{BB962C8B-B14F-4D97-AF65-F5344CB8AC3E}">
        <p14:creationId xmlns:p14="http://schemas.microsoft.com/office/powerpoint/2010/main" val="713437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teresources.bc.edu/wp-content/uploads/2017/11/LO-Verbs-1.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teresources.bc.edu/wp-content/uploads/2017/11/LO-Verbs-1.jp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5AA3-393D-F23C-6CB8-F5D00ECC5336}"/>
              </a:ext>
            </a:extLst>
          </p:cNvPr>
          <p:cNvSpPr>
            <a:spLocks noGrp="1"/>
          </p:cNvSpPr>
          <p:nvPr>
            <p:ph type="ctrTitle"/>
          </p:nvPr>
        </p:nvSpPr>
        <p:spPr/>
        <p:txBody>
          <a:bodyPr>
            <a:normAutofit/>
          </a:bodyPr>
          <a:lstStyle/>
          <a:p>
            <a:r>
              <a:rPr lang="en-US" altLang="en-US" sz="3200" b="1" dirty="0"/>
              <a:t>Unit 5:</a:t>
            </a:r>
            <a:br>
              <a:rPr lang="en-US" altLang="en-US" sz="3200" b="1" dirty="0"/>
            </a:br>
            <a:r>
              <a:rPr lang="en-US" altLang="en-US" sz="3200" b="1" dirty="0"/>
              <a:t>Taxonomy of educational objectives</a:t>
            </a:r>
            <a:endParaRPr lang="en-RW" sz="3200" dirty="0"/>
          </a:p>
        </p:txBody>
      </p:sp>
      <p:sp>
        <p:nvSpPr>
          <p:cNvPr id="3" name="Subtitle 2">
            <a:extLst>
              <a:ext uri="{FF2B5EF4-FFF2-40B4-BE49-F238E27FC236}">
                <a16:creationId xmlns:a16="http://schemas.microsoft.com/office/drawing/2014/main" id="{D548E4AC-127D-547C-7014-16E2615C67C1}"/>
              </a:ext>
            </a:extLst>
          </p:cNvPr>
          <p:cNvSpPr>
            <a:spLocks noGrp="1"/>
          </p:cNvSpPr>
          <p:nvPr>
            <p:ph type="subTitle" idx="1"/>
          </p:nvPr>
        </p:nvSpPr>
        <p:spPr/>
        <p:txBody>
          <a:bodyPr/>
          <a:lstStyle/>
          <a:p>
            <a:endParaRPr lang="en-RW"/>
          </a:p>
        </p:txBody>
      </p:sp>
    </p:spTree>
    <p:extLst>
      <p:ext uri="{BB962C8B-B14F-4D97-AF65-F5344CB8AC3E}">
        <p14:creationId xmlns:p14="http://schemas.microsoft.com/office/powerpoint/2010/main" val="244985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itle 1">
            <a:extLst>
              <a:ext uri="{FF2B5EF4-FFF2-40B4-BE49-F238E27FC236}">
                <a16:creationId xmlns:a16="http://schemas.microsoft.com/office/drawing/2014/main" id="{4DAADF1B-688D-1C79-1C70-AE9483DDB3DF}"/>
              </a:ext>
            </a:extLst>
          </p:cNvPr>
          <p:cNvSpPr>
            <a:spLocks noGrp="1"/>
          </p:cNvSpPr>
          <p:nvPr>
            <p:ph type="title"/>
          </p:nvPr>
        </p:nvSpPr>
        <p:spPr/>
        <p:txBody>
          <a:bodyPr>
            <a:normAutofit/>
          </a:bodyPr>
          <a:lstStyle/>
          <a:p>
            <a:r>
              <a:rPr lang="en-US" altLang="en-US" sz="3200" b="1" dirty="0"/>
              <a:t>Educational objectives</a:t>
            </a:r>
          </a:p>
        </p:txBody>
      </p:sp>
      <p:sp>
        <p:nvSpPr>
          <p:cNvPr id="215043" name="Content Placeholder 2">
            <a:extLst>
              <a:ext uri="{FF2B5EF4-FFF2-40B4-BE49-F238E27FC236}">
                <a16:creationId xmlns:a16="http://schemas.microsoft.com/office/drawing/2014/main" id="{99A3B636-AD9B-6062-3CDA-82C4F6ABF229}"/>
              </a:ext>
            </a:extLst>
          </p:cNvPr>
          <p:cNvSpPr>
            <a:spLocks noGrp="1"/>
          </p:cNvSpPr>
          <p:nvPr>
            <p:ph idx="1"/>
          </p:nvPr>
        </p:nvSpPr>
        <p:spPr/>
        <p:txBody>
          <a:bodyPr/>
          <a:lstStyle/>
          <a:p>
            <a:r>
              <a:rPr lang="en-GB" altLang="en-US" dirty="0"/>
              <a:t>In fact, teaching aims at developing the </a:t>
            </a:r>
            <a:r>
              <a:rPr lang="en-GB" altLang="en-US" b="1" dirty="0"/>
              <a:t>three </a:t>
            </a:r>
            <a:r>
              <a:rPr lang="en-GB" altLang="en-US" dirty="0"/>
              <a:t>types of educational objectives: </a:t>
            </a:r>
          </a:p>
          <a:p>
            <a:r>
              <a:rPr lang="en-GB" altLang="en-US" b="1" dirty="0"/>
              <a:t>Cognitive objectives, </a:t>
            </a:r>
          </a:p>
          <a:p>
            <a:r>
              <a:rPr lang="en-GB" altLang="en-US" b="1" dirty="0"/>
              <a:t>Psychomotor objectives, and</a:t>
            </a:r>
          </a:p>
          <a:p>
            <a:r>
              <a:rPr lang="en-GB" altLang="en-US" b="1" dirty="0"/>
              <a:t>Affective objectives</a:t>
            </a:r>
          </a:p>
          <a:p>
            <a:r>
              <a:rPr lang="en-US" altLang="en-US" dirty="0"/>
              <a:t>These objectives are also placed at </a:t>
            </a:r>
            <a:r>
              <a:rPr lang="en-US" altLang="en-US" b="1" dirty="0"/>
              <a:t>various levels of complexity</a:t>
            </a:r>
            <a:r>
              <a:rPr lang="en-US" altLang="en-US" dirty="0"/>
              <a:t> (from simple to complex) </a:t>
            </a:r>
            <a:r>
              <a:rPr lang="en-US" altLang="en-US" b="1" dirty="0"/>
              <a:t>in their respective domains</a:t>
            </a:r>
            <a:r>
              <a:rPr lang="en-US" altLang="en-US" dirty="0"/>
              <a:t>, according to their hierarchical classifications (their levels)</a:t>
            </a:r>
          </a:p>
          <a:p>
            <a:endParaRPr lang="en-US" alt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a:extLst>
              <a:ext uri="{FF2B5EF4-FFF2-40B4-BE49-F238E27FC236}">
                <a16:creationId xmlns:a16="http://schemas.microsoft.com/office/drawing/2014/main" id="{3ACA0886-8400-4C75-8308-EC32E0E08B62}"/>
              </a:ext>
            </a:extLst>
          </p:cNvPr>
          <p:cNvSpPr>
            <a:spLocks noGrp="1"/>
          </p:cNvSpPr>
          <p:nvPr>
            <p:ph type="title"/>
          </p:nvPr>
        </p:nvSpPr>
        <p:spPr/>
        <p:txBody>
          <a:bodyPr>
            <a:normAutofit/>
          </a:bodyPr>
          <a:lstStyle/>
          <a:p>
            <a:r>
              <a:rPr lang="en-GB" altLang="en-US" sz="3200" b="1" dirty="0"/>
              <a:t>Three  main taxonomies of educational objectives</a:t>
            </a:r>
            <a:endParaRPr lang="en-US" altLang="en-US" sz="3200" dirty="0"/>
          </a:p>
        </p:txBody>
      </p:sp>
      <p:sp>
        <p:nvSpPr>
          <p:cNvPr id="220163" name="Content Placeholder 2">
            <a:extLst>
              <a:ext uri="{FF2B5EF4-FFF2-40B4-BE49-F238E27FC236}">
                <a16:creationId xmlns:a16="http://schemas.microsoft.com/office/drawing/2014/main" id="{322EB43B-91AC-C610-2F22-A59F1B32A6BA}"/>
              </a:ext>
            </a:extLst>
          </p:cNvPr>
          <p:cNvSpPr>
            <a:spLocks noGrp="1"/>
          </p:cNvSpPr>
          <p:nvPr>
            <p:ph idx="1"/>
          </p:nvPr>
        </p:nvSpPr>
        <p:spPr/>
        <p:txBody>
          <a:bodyPr/>
          <a:lstStyle/>
          <a:p>
            <a:r>
              <a:rPr lang="en-GB" altLang="en-US"/>
              <a:t>Bloom’s Taxonomy of cognitive objectives and its Revised Version</a:t>
            </a:r>
          </a:p>
          <a:p>
            <a:r>
              <a:rPr lang="en-GB" altLang="en-US"/>
              <a:t>Krathwohl’s Taxonomy of Affective Objectives</a:t>
            </a:r>
          </a:p>
          <a:p>
            <a:r>
              <a:rPr lang="en-GB" altLang="en-US"/>
              <a:t>Dave’s Taxonomy of psychomotor objectives</a:t>
            </a:r>
            <a:endParaRPr lang="en-US" altLang="en-US"/>
          </a:p>
        </p:txBody>
      </p:sp>
    </p:spTree>
    <p:extLst>
      <p:ext uri="{BB962C8B-B14F-4D97-AF65-F5344CB8AC3E}">
        <p14:creationId xmlns:p14="http://schemas.microsoft.com/office/powerpoint/2010/main" val="293694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284E-7553-D809-B589-A3167474A983}"/>
              </a:ext>
            </a:extLst>
          </p:cNvPr>
          <p:cNvSpPr>
            <a:spLocks noGrp="1"/>
          </p:cNvSpPr>
          <p:nvPr>
            <p:ph type="title"/>
          </p:nvPr>
        </p:nvSpPr>
        <p:spPr/>
        <p:txBody>
          <a:bodyPr>
            <a:normAutofit fontScale="90000"/>
          </a:bodyPr>
          <a:lstStyle/>
          <a:p>
            <a:br>
              <a:rPr lang="en-GB" altLang="en-US" b="1" dirty="0"/>
            </a:br>
            <a:r>
              <a:rPr lang="en-GB" altLang="en-US" sz="3600" b="1" dirty="0"/>
              <a:t>Bloom’s Taxonomy of cognitive objectives and its Revised Version</a:t>
            </a:r>
            <a:br>
              <a:rPr lang="en-GB" altLang="en-US" b="1" dirty="0"/>
            </a:br>
            <a:endParaRPr lang="en-RW" dirty="0"/>
          </a:p>
        </p:txBody>
      </p:sp>
      <p:sp>
        <p:nvSpPr>
          <p:cNvPr id="3" name="Content Placeholder 2">
            <a:extLst>
              <a:ext uri="{FF2B5EF4-FFF2-40B4-BE49-F238E27FC236}">
                <a16:creationId xmlns:a16="http://schemas.microsoft.com/office/drawing/2014/main" id="{99409701-82B5-87F4-2753-E3E01DEE337E}"/>
              </a:ext>
            </a:extLst>
          </p:cNvPr>
          <p:cNvSpPr>
            <a:spLocks noGrp="1"/>
          </p:cNvSpPr>
          <p:nvPr>
            <p:ph idx="1"/>
          </p:nvPr>
        </p:nvSpPr>
        <p:spPr/>
        <p:txBody>
          <a:bodyPr>
            <a:normAutofit lnSpcReduction="10000"/>
          </a:bodyPr>
          <a:lstStyle/>
          <a:p>
            <a:pPr eaLnBrk="1" hangingPunct="1">
              <a:buFont typeface="Arial" panose="020B0604020202020204" pitchFamily="34" charset="0"/>
              <a:buNone/>
            </a:pPr>
            <a:r>
              <a:rPr lang="en-GB" altLang="en-US" b="1" dirty="0"/>
              <a:t>A) Old Bloom’s taxonomy</a:t>
            </a:r>
          </a:p>
          <a:p>
            <a:pPr eaLnBrk="1" hangingPunct="1"/>
            <a:r>
              <a:rPr lang="en-GB" altLang="en-US" dirty="0"/>
              <a:t>In 1948, following the congress in which a discussion was engaged about </a:t>
            </a:r>
            <a:r>
              <a:rPr lang="en-GB" altLang="en-US" b="1" dirty="0"/>
              <a:t>the content and the form of exams</a:t>
            </a:r>
            <a:r>
              <a:rPr lang="en-GB" altLang="en-US" dirty="0"/>
              <a:t>, a team headed by B. S. Bloom undertook a critical study on produced examination subjects. </a:t>
            </a:r>
          </a:p>
          <a:p>
            <a:r>
              <a:rPr lang="en-GB" altLang="en-US" dirty="0"/>
              <a:t>The first classification was produced in 1951 and was sent to educators for critics and comments.</a:t>
            </a:r>
          </a:p>
          <a:p>
            <a:r>
              <a:rPr lang="en-GB" altLang="en-US" dirty="0"/>
              <a:t>After so many modifications, they came up with the taxonomy of objectives in the cognitive domain in </a:t>
            </a:r>
            <a:r>
              <a:rPr lang="en-GB" altLang="en-US" b="1" dirty="0"/>
              <a:t>1956</a:t>
            </a:r>
            <a:r>
              <a:rPr lang="en-GB" altLang="en-US" dirty="0"/>
              <a:t>. </a:t>
            </a:r>
          </a:p>
          <a:p>
            <a:r>
              <a:rPr lang="en-GB" altLang="en-US" dirty="0"/>
              <a:t>It was called “</a:t>
            </a:r>
            <a:r>
              <a:rPr lang="en-GB" altLang="en-US" b="1" dirty="0"/>
              <a:t>Bloom’s taxonomy”.</a:t>
            </a:r>
            <a:endParaRPr lang="en-US" altLang="en-US" dirty="0"/>
          </a:p>
          <a:p>
            <a:pPr eaLnBrk="1" hangingPunct="1">
              <a:buFont typeface="Arial" panose="020B0604020202020204" pitchFamily="34" charset="0"/>
              <a:buNone/>
            </a:pPr>
            <a:endParaRPr lang="en-GB" altLang="en-US" dirty="0"/>
          </a:p>
          <a:p>
            <a:endParaRPr lang="en-RW" b="1" dirty="0"/>
          </a:p>
        </p:txBody>
      </p:sp>
    </p:spTree>
    <p:extLst>
      <p:ext uri="{BB962C8B-B14F-4D97-AF65-F5344CB8AC3E}">
        <p14:creationId xmlns:p14="http://schemas.microsoft.com/office/powerpoint/2010/main" val="347024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itle 1">
            <a:extLst>
              <a:ext uri="{FF2B5EF4-FFF2-40B4-BE49-F238E27FC236}">
                <a16:creationId xmlns:a16="http://schemas.microsoft.com/office/drawing/2014/main" id="{831210D9-E7A1-339A-51E1-9714CAF041B2}"/>
              </a:ext>
            </a:extLst>
          </p:cNvPr>
          <p:cNvSpPr>
            <a:spLocks noGrp="1"/>
          </p:cNvSpPr>
          <p:nvPr>
            <p:ph type="title"/>
          </p:nvPr>
        </p:nvSpPr>
        <p:spPr/>
        <p:txBody>
          <a:bodyPr>
            <a:normAutofit/>
          </a:bodyPr>
          <a:lstStyle/>
          <a:p>
            <a:r>
              <a:rPr lang="en-US" altLang="en-US" sz="3200" b="1" dirty="0"/>
              <a:t>Cognitive objectives</a:t>
            </a:r>
          </a:p>
        </p:txBody>
      </p:sp>
      <p:sp>
        <p:nvSpPr>
          <p:cNvPr id="216067" name="Content Placeholder 2">
            <a:extLst>
              <a:ext uri="{FF2B5EF4-FFF2-40B4-BE49-F238E27FC236}">
                <a16:creationId xmlns:a16="http://schemas.microsoft.com/office/drawing/2014/main" id="{7F2A504E-DC86-A95A-11DF-B7247B96C411}"/>
              </a:ext>
            </a:extLst>
          </p:cNvPr>
          <p:cNvSpPr>
            <a:spLocks noGrp="1"/>
          </p:cNvSpPr>
          <p:nvPr>
            <p:ph idx="1"/>
          </p:nvPr>
        </p:nvSpPr>
        <p:spPr/>
        <p:txBody>
          <a:bodyPr>
            <a:normAutofit lnSpcReduction="10000"/>
          </a:bodyPr>
          <a:lstStyle/>
          <a:p>
            <a:r>
              <a:rPr lang="en-US" altLang="en-US" dirty="0"/>
              <a:t>Cognitive objectives are related to </a:t>
            </a:r>
            <a:r>
              <a:rPr lang="en-US" altLang="en-US" b="1" dirty="0"/>
              <a:t>knowledge acquired by learners, to the content taught. </a:t>
            </a:r>
          </a:p>
          <a:p>
            <a:r>
              <a:rPr lang="en-US" dirty="0"/>
              <a:t>They focus on </a:t>
            </a:r>
            <a:r>
              <a:rPr lang="en-US" b="1" dirty="0"/>
              <a:t>developing students' intellectual abilities</a:t>
            </a:r>
            <a:r>
              <a:rPr lang="en-US" dirty="0"/>
              <a:t>, such as thinking, reasoning, and problem-solving skills</a:t>
            </a:r>
            <a:endParaRPr lang="en-US" altLang="en-US" dirty="0"/>
          </a:p>
          <a:p>
            <a:r>
              <a:rPr lang="en-US" altLang="en-US" dirty="0"/>
              <a:t>Examples:</a:t>
            </a:r>
          </a:p>
          <a:p>
            <a:r>
              <a:rPr lang="en-US" dirty="0"/>
              <a:t>Define the term 'photosynthesis' and explain its importance in plant biology </a:t>
            </a:r>
          </a:p>
          <a:p>
            <a:r>
              <a:rPr lang="en-US" altLang="en-US" dirty="0"/>
              <a:t>Explain the importance of educational objectives</a:t>
            </a:r>
          </a:p>
          <a:p>
            <a:r>
              <a:rPr lang="en-US" altLang="en-US" dirty="0"/>
              <a:t>Compare and contrast teaching methods and teaching strategies in terms of scope, focus and the role of the teacher.</a:t>
            </a:r>
          </a:p>
        </p:txBody>
      </p:sp>
    </p:spTree>
    <p:extLst>
      <p:ext uri="{BB962C8B-B14F-4D97-AF65-F5344CB8AC3E}">
        <p14:creationId xmlns:p14="http://schemas.microsoft.com/office/powerpoint/2010/main" val="369648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F795-D2BE-E5C2-43B5-889542754A94}"/>
              </a:ext>
            </a:extLst>
          </p:cNvPr>
          <p:cNvSpPr>
            <a:spLocks noGrp="1"/>
          </p:cNvSpPr>
          <p:nvPr>
            <p:ph type="title"/>
          </p:nvPr>
        </p:nvSpPr>
        <p:spPr/>
        <p:txBody>
          <a:bodyPr>
            <a:normAutofit/>
          </a:bodyPr>
          <a:lstStyle/>
          <a:p>
            <a:r>
              <a:rPr lang="en-US" sz="3200" b="1" dirty="0"/>
              <a:t>Activity</a:t>
            </a:r>
            <a:endParaRPr lang="en-RW" sz="3200" b="1" dirty="0"/>
          </a:p>
        </p:txBody>
      </p:sp>
      <p:sp>
        <p:nvSpPr>
          <p:cNvPr id="3" name="Content Placeholder 2">
            <a:extLst>
              <a:ext uri="{FF2B5EF4-FFF2-40B4-BE49-F238E27FC236}">
                <a16:creationId xmlns:a16="http://schemas.microsoft.com/office/drawing/2014/main" id="{DB6A5020-D678-E91B-3B81-19CA258D5C8D}"/>
              </a:ext>
            </a:extLst>
          </p:cNvPr>
          <p:cNvSpPr>
            <a:spLocks noGrp="1"/>
          </p:cNvSpPr>
          <p:nvPr>
            <p:ph idx="1"/>
          </p:nvPr>
        </p:nvSpPr>
        <p:spPr/>
        <p:txBody>
          <a:bodyPr/>
          <a:lstStyle/>
          <a:p>
            <a:r>
              <a:rPr lang="en-US" dirty="0"/>
              <a:t>In small groups, discuss the importance of cognitive objectives</a:t>
            </a:r>
            <a:endParaRPr lang="en-RW" dirty="0"/>
          </a:p>
        </p:txBody>
      </p:sp>
    </p:spTree>
    <p:extLst>
      <p:ext uri="{BB962C8B-B14F-4D97-AF65-F5344CB8AC3E}">
        <p14:creationId xmlns:p14="http://schemas.microsoft.com/office/powerpoint/2010/main" val="974287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a:extLst>
              <a:ext uri="{FF2B5EF4-FFF2-40B4-BE49-F238E27FC236}">
                <a16:creationId xmlns:a16="http://schemas.microsoft.com/office/drawing/2014/main" id="{20D68783-43BD-D867-5670-A9AE68A2E6BE}"/>
              </a:ext>
            </a:extLst>
          </p:cNvPr>
          <p:cNvSpPr>
            <a:spLocks noGrp="1"/>
          </p:cNvSpPr>
          <p:nvPr>
            <p:ph type="title"/>
          </p:nvPr>
        </p:nvSpPr>
        <p:spPr/>
        <p:txBody>
          <a:bodyPr>
            <a:normAutofit/>
          </a:bodyPr>
          <a:lstStyle/>
          <a:p>
            <a:r>
              <a:rPr lang="en-US" altLang="en-US" sz="3200" b="1" dirty="0"/>
              <a:t>Different levels of Bloom’s taxonomy</a:t>
            </a:r>
            <a:endParaRPr lang="en-US" altLang="en-US" sz="3200" dirty="0"/>
          </a:p>
        </p:txBody>
      </p:sp>
      <p:sp>
        <p:nvSpPr>
          <p:cNvPr id="224259" name="Content Placeholder 2">
            <a:extLst>
              <a:ext uri="{FF2B5EF4-FFF2-40B4-BE49-F238E27FC236}">
                <a16:creationId xmlns:a16="http://schemas.microsoft.com/office/drawing/2014/main" id="{18F76118-D0A3-A2B6-C949-9D507F4114BC}"/>
              </a:ext>
            </a:extLst>
          </p:cNvPr>
          <p:cNvSpPr>
            <a:spLocks noGrp="1"/>
          </p:cNvSpPr>
          <p:nvPr>
            <p:ph idx="1"/>
          </p:nvPr>
        </p:nvSpPr>
        <p:spPr/>
        <p:txBody>
          <a:bodyPr/>
          <a:lstStyle/>
          <a:p>
            <a:r>
              <a:rPr lang="en-US" altLang="en-US" dirty="0"/>
              <a:t>Bloom’s taxonomy of the cognitive domain has </a:t>
            </a:r>
            <a:r>
              <a:rPr lang="en-US" altLang="en-US" b="1" dirty="0"/>
              <a:t>six levels: Knowledge, comprehension, application, analysis, synthesis and evaluation.</a:t>
            </a:r>
            <a:endParaRPr lang="en-GB" altLang="en-US" b="1" dirty="0"/>
          </a:p>
          <a:p>
            <a:r>
              <a:rPr lang="en-GB" altLang="en-US" dirty="0"/>
              <a:t>In order to establish various levels of taxonomy, Bloom and his team identified </a:t>
            </a:r>
            <a:r>
              <a:rPr lang="en-GB" altLang="en-US" b="1" dirty="0"/>
              <a:t>mental processes </a:t>
            </a:r>
            <a:r>
              <a:rPr lang="en-GB" altLang="en-US" dirty="0"/>
              <a:t>that learners could use to learn the content, to solve a problem, or to answer a question.</a:t>
            </a:r>
          </a:p>
          <a:p>
            <a:r>
              <a:rPr lang="en-GB" altLang="en-US" dirty="0"/>
              <a:t>The teacher should assess these processes in order to verify at what degree the didactic action has contributed to their achievement.</a:t>
            </a:r>
            <a:endParaRPr lang="en-US" altLang="en-US" dirty="0"/>
          </a:p>
        </p:txBody>
      </p:sp>
    </p:spTree>
    <p:extLst>
      <p:ext uri="{BB962C8B-B14F-4D97-AF65-F5344CB8AC3E}">
        <p14:creationId xmlns:p14="http://schemas.microsoft.com/office/powerpoint/2010/main" val="417797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a:extLst>
              <a:ext uri="{FF2B5EF4-FFF2-40B4-BE49-F238E27FC236}">
                <a16:creationId xmlns:a16="http://schemas.microsoft.com/office/drawing/2014/main" id="{08030928-124F-4BF8-63D9-C31078E53FD8}"/>
              </a:ext>
            </a:extLst>
          </p:cNvPr>
          <p:cNvSpPr>
            <a:spLocks noGrp="1"/>
          </p:cNvSpPr>
          <p:nvPr>
            <p:ph type="title"/>
          </p:nvPr>
        </p:nvSpPr>
        <p:spPr/>
        <p:txBody>
          <a:bodyPr>
            <a:normAutofit/>
          </a:bodyPr>
          <a:lstStyle/>
          <a:p>
            <a:r>
              <a:rPr lang="en-US" altLang="en-US" sz="3200" b="1" dirty="0"/>
              <a:t>(</a:t>
            </a:r>
            <a:r>
              <a:rPr lang="en-US" altLang="en-US" sz="3200" b="1" dirty="0" err="1"/>
              <a:t>i</a:t>
            </a:r>
            <a:r>
              <a:rPr lang="en-US" altLang="en-US" sz="3200" b="1" dirty="0"/>
              <a:t>) Knowledge</a:t>
            </a:r>
            <a:endParaRPr lang="en-US" altLang="en-US" sz="3200" dirty="0"/>
          </a:p>
        </p:txBody>
      </p:sp>
      <p:sp>
        <p:nvSpPr>
          <p:cNvPr id="225283" name="Content Placeholder 2">
            <a:extLst>
              <a:ext uri="{FF2B5EF4-FFF2-40B4-BE49-F238E27FC236}">
                <a16:creationId xmlns:a16="http://schemas.microsoft.com/office/drawing/2014/main" id="{710C2906-DAD1-029C-ADE2-C79F607181B1}"/>
              </a:ext>
            </a:extLst>
          </p:cNvPr>
          <p:cNvSpPr>
            <a:spLocks noGrp="1"/>
          </p:cNvSpPr>
          <p:nvPr>
            <p:ph idx="1"/>
          </p:nvPr>
        </p:nvSpPr>
        <p:spPr/>
        <p:txBody>
          <a:bodyPr>
            <a:normAutofit fontScale="92500" lnSpcReduction="10000"/>
          </a:bodyPr>
          <a:lstStyle/>
          <a:p>
            <a:r>
              <a:rPr lang="en-US" altLang="en-US" dirty="0"/>
              <a:t>Knowledge is the lowest level of mental </a:t>
            </a:r>
            <a:r>
              <a:rPr lang="en-US" altLang="en-US" dirty="0" err="1"/>
              <a:t>behaviour</a:t>
            </a:r>
            <a:r>
              <a:rPr lang="en-US" altLang="en-US" dirty="0"/>
              <a:t>, involving the recognition and recall of facts, terms, basic concepts.</a:t>
            </a:r>
          </a:p>
          <a:p>
            <a:r>
              <a:rPr lang="en-GB" altLang="en-US" dirty="0"/>
              <a:t>To evaluate knowledge is to judge what another person knows.</a:t>
            </a:r>
          </a:p>
          <a:p>
            <a:r>
              <a:rPr lang="en-GB" altLang="en-US" dirty="0"/>
              <a:t>Knowledge is the memorisation and restoration or reminder of information that an individual has felt or perceived because any knowledge is acquired through sensation and perception.</a:t>
            </a:r>
          </a:p>
          <a:p>
            <a:pPr eaLnBrk="1" hangingPunct="1"/>
            <a:r>
              <a:rPr lang="en-GB" altLang="en-US" dirty="0"/>
              <a:t>Questions that evaluate knowledge are of the following type: state, list or what do you know about this or that, define the following terms, etc.</a:t>
            </a:r>
            <a:r>
              <a:rPr lang="en-US" altLang="en-US" dirty="0"/>
              <a:t> </a:t>
            </a:r>
          </a:p>
          <a:p>
            <a:pPr eaLnBrk="1" hangingPunct="1"/>
            <a:r>
              <a:rPr lang="en-US" altLang="en-US" dirty="0"/>
              <a:t>Example: the learners will be able to state the highest mountain in the world.</a:t>
            </a:r>
          </a:p>
          <a:p>
            <a:pPr eaLnBrk="1" hangingPunct="1"/>
            <a:r>
              <a:rPr lang="en-RW" sz="2600" b="1" dirty="0">
                <a:effectLst/>
                <a:ea typeface="Aptos" panose="020B0004020202020204" pitchFamily="34" charset="0"/>
                <a:cs typeface="Times New Roman" panose="02020603050405020304" pitchFamily="18" charset="0"/>
              </a:rPr>
              <a:t>Key </a:t>
            </a:r>
            <a:r>
              <a:rPr lang="en-US" sz="2600" b="1" dirty="0">
                <a:effectLst/>
                <a:ea typeface="Aptos" panose="020B0004020202020204" pitchFamily="34" charset="0"/>
                <a:cs typeface="Times New Roman" panose="02020603050405020304" pitchFamily="18" charset="0"/>
              </a:rPr>
              <a:t>a</a:t>
            </a:r>
            <a:r>
              <a:rPr lang="en-RW" sz="2600" b="1" dirty="0" err="1">
                <a:effectLst/>
                <a:ea typeface="Aptos" panose="020B0004020202020204" pitchFamily="34" charset="0"/>
                <a:cs typeface="Times New Roman" panose="02020603050405020304" pitchFamily="18" charset="0"/>
              </a:rPr>
              <a:t>ction</a:t>
            </a:r>
            <a:r>
              <a:rPr lang="en-RW" sz="2600" b="1" dirty="0">
                <a:effectLst/>
                <a:ea typeface="Aptos" panose="020B0004020202020204" pitchFamily="34" charset="0"/>
                <a:cs typeface="Times New Roman" panose="02020603050405020304" pitchFamily="18" charset="0"/>
              </a:rPr>
              <a:t> </a:t>
            </a:r>
            <a:r>
              <a:rPr lang="en-US" sz="2600" b="1" dirty="0">
                <a:effectLst/>
                <a:ea typeface="Aptos" panose="020B0004020202020204" pitchFamily="34" charset="0"/>
                <a:cs typeface="Times New Roman" panose="02020603050405020304" pitchFamily="18" charset="0"/>
              </a:rPr>
              <a:t>v</a:t>
            </a:r>
            <a:r>
              <a:rPr lang="en-RW" sz="2600" b="1" dirty="0" err="1">
                <a:effectLst/>
                <a:ea typeface="Aptos" panose="020B0004020202020204" pitchFamily="34" charset="0"/>
                <a:cs typeface="Times New Roman" panose="02020603050405020304" pitchFamily="18" charset="0"/>
              </a:rPr>
              <a:t>erbs</a:t>
            </a:r>
            <a:r>
              <a:rPr lang="en-RW" sz="2600" dirty="0">
                <a:effectLst/>
                <a:ea typeface="Aptos" panose="020B0004020202020204" pitchFamily="34" charset="0"/>
                <a:cs typeface="Times New Roman" panose="02020603050405020304" pitchFamily="18" charset="0"/>
              </a:rPr>
              <a:t>: list, define, name, identify, recall, describe, </a:t>
            </a:r>
            <a:r>
              <a:rPr lang="en-US" sz="2600" dirty="0">
                <a:effectLst/>
                <a:ea typeface="Aptos" panose="020B0004020202020204" pitchFamily="34" charset="0"/>
                <a:cs typeface="Times New Roman" panose="02020603050405020304" pitchFamily="18" charset="0"/>
              </a:rPr>
              <a:t>etc.</a:t>
            </a:r>
            <a:endParaRPr lang="en-US" altLang="en-US" sz="2600" dirty="0"/>
          </a:p>
          <a:p>
            <a:endParaRPr lang="en-US" altLang="en-US" dirty="0"/>
          </a:p>
        </p:txBody>
      </p:sp>
    </p:spTree>
    <p:extLst>
      <p:ext uri="{BB962C8B-B14F-4D97-AF65-F5344CB8AC3E}">
        <p14:creationId xmlns:p14="http://schemas.microsoft.com/office/powerpoint/2010/main" val="234094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a:extLst>
              <a:ext uri="{FF2B5EF4-FFF2-40B4-BE49-F238E27FC236}">
                <a16:creationId xmlns:a16="http://schemas.microsoft.com/office/drawing/2014/main" id="{A8EEC1D5-5E46-A245-EF3E-66B41CF97CD6}"/>
              </a:ext>
            </a:extLst>
          </p:cNvPr>
          <p:cNvSpPr>
            <a:spLocks noGrp="1"/>
          </p:cNvSpPr>
          <p:nvPr>
            <p:ph type="title"/>
          </p:nvPr>
        </p:nvSpPr>
        <p:spPr/>
        <p:txBody>
          <a:bodyPr>
            <a:normAutofit/>
          </a:bodyPr>
          <a:lstStyle/>
          <a:p>
            <a:r>
              <a:rPr lang="en-US" altLang="en-US" sz="3200" dirty="0"/>
              <a:t> </a:t>
            </a:r>
            <a:r>
              <a:rPr lang="en-US" altLang="en-US" sz="3200" b="1" dirty="0"/>
              <a:t>(ii) Comprehension</a:t>
            </a:r>
            <a:endParaRPr lang="en-US" altLang="en-US" sz="3200" dirty="0"/>
          </a:p>
        </p:txBody>
      </p:sp>
      <p:sp>
        <p:nvSpPr>
          <p:cNvPr id="227331" name="Content Placeholder 2">
            <a:extLst>
              <a:ext uri="{FF2B5EF4-FFF2-40B4-BE49-F238E27FC236}">
                <a16:creationId xmlns:a16="http://schemas.microsoft.com/office/drawing/2014/main" id="{D79253A4-0E7E-BC7A-2FB2-D86B2CDA47C3}"/>
              </a:ext>
            </a:extLst>
          </p:cNvPr>
          <p:cNvSpPr>
            <a:spLocks noGrp="1"/>
          </p:cNvSpPr>
          <p:nvPr>
            <p:ph idx="1"/>
          </p:nvPr>
        </p:nvSpPr>
        <p:spPr/>
        <p:txBody>
          <a:bodyPr>
            <a:normAutofit/>
          </a:bodyPr>
          <a:lstStyle/>
          <a:p>
            <a:r>
              <a:rPr lang="en-US" altLang="en-US" sz="2400" dirty="0"/>
              <a:t>Is the level at which the student understands the facts he or she has learned </a:t>
            </a:r>
            <a:r>
              <a:rPr lang="en-GB" altLang="en-US" sz="2400" dirty="0">
                <a:cs typeface="Times New Roman" panose="02020603050405020304" pitchFamily="18" charset="0"/>
              </a:rPr>
              <a:t>by organizing, comparing, translating, interpreting, giving descriptions, and stating main ideas. </a:t>
            </a:r>
          </a:p>
          <a:p>
            <a:r>
              <a:rPr lang="en-GB" altLang="en-US" sz="2400" dirty="0">
                <a:cs typeface="Times New Roman" panose="02020603050405020304" pitchFamily="18" charset="0"/>
              </a:rPr>
              <a:t>Key action verbs: </a:t>
            </a:r>
            <a:r>
              <a:rPr lang="en-RW" sz="2400" dirty="0">
                <a:effectLst/>
                <a:ea typeface="Aptos" panose="020B0004020202020204" pitchFamily="34" charset="0"/>
                <a:cs typeface="Times New Roman" panose="02020603050405020304" pitchFamily="18" charset="0"/>
              </a:rPr>
              <a:t>explain, summarize, classify, interpret, paraphrase, discuss</a:t>
            </a:r>
            <a:r>
              <a:rPr lang="en-US" sz="2400" dirty="0">
                <a:effectLst/>
                <a:ea typeface="Aptos" panose="020B0004020202020204" pitchFamily="34" charset="0"/>
                <a:cs typeface="Times New Roman" panose="02020603050405020304" pitchFamily="18" charset="0"/>
              </a:rPr>
              <a:t>, differentiate, compare, contrast, etc.</a:t>
            </a:r>
            <a:r>
              <a:rPr lang="en-GB" altLang="en-US" sz="2400" dirty="0">
                <a:cs typeface="Times New Roman" panose="02020603050405020304" pitchFamily="18" charset="0"/>
              </a:rPr>
              <a:t> </a:t>
            </a:r>
            <a:endParaRPr lang="en-US" altLang="en-US" sz="2400" dirty="0"/>
          </a:p>
          <a:p>
            <a:r>
              <a:rPr lang="en-US" altLang="en-US" sz="2400" dirty="0"/>
              <a:t>Example: The learner will be able to explain the main categories of teaching and learning objectives.</a:t>
            </a:r>
          </a:p>
        </p:txBody>
      </p:sp>
    </p:spTree>
    <p:extLst>
      <p:ext uri="{BB962C8B-B14F-4D97-AF65-F5344CB8AC3E}">
        <p14:creationId xmlns:p14="http://schemas.microsoft.com/office/powerpoint/2010/main" val="1290242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a:extLst>
              <a:ext uri="{FF2B5EF4-FFF2-40B4-BE49-F238E27FC236}">
                <a16:creationId xmlns:a16="http://schemas.microsoft.com/office/drawing/2014/main" id="{429D7115-D517-7D44-D39D-E4AFC2B7233C}"/>
              </a:ext>
            </a:extLst>
          </p:cNvPr>
          <p:cNvSpPr>
            <a:spLocks noGrp="1"/>
          </p:cNvSpPr>
          <p:nvPr>
            <p:ph type="title"/>
          </p:nvPr>
        </p:nvSpPr>
        <p:spPr/>
        <p:txBody>
          <a:bodyPr>
            <a:normAutofit/>
          </a:bodyPr>
          <a:lstStyle/>
          <a:p>
            <a:r>
              <a:rPr lang="en-US" altLang="en-US" sz="3200" b="1" dirty="0"/>
              <a:t>iii)Application</a:t>
            </a:r>
          </a:p>
        </p:txBody>
      </p:sp>
      <p:sp>
        <p:nvSpPr>
          <p:cNvPr id="235523" name="Content Placeholder 2">
            <a:extLst>
              <a:ext uri="{FF2B5EF4-FFF2-40B4-BE49-F238E27FC236}">
                <a16:creationId xmlns:a16="http://schemas.microsoft.com/office/drawing/2014/main" id="{AB06C01A-2E3C-3166-A8AF-80246EA86EA0}"/>
              </a:ext>
            </a:extLst>
          </p:cNvPr>
          <p:cNvSpPr>
            <a:spLocks noGrp="1"/>
          </p:cNvSpPr>
          <p:nvPr>
            <p:ph idx="1"/>
          </p:nvPr>
        </p:nvSpPr>
        <p:spPr/>
        <p:txBody>
          <a:bodyPr>
            <a:normAutofit fontScale="92500" lnSpcReduction="20000"/>
          </a:bodyPr>
          <a:lstStyle/>
          <a:p>
            <a:pPr lvl="0">
              <a:lnSpc>
                <a:spcPct val="107000"/>
              </a:lnSpc>
              <a:spcAft>
                <a:spcPts val="800"/>
              </a:spcAft>
              <a:buSzPts val="1000"/>
              <a:tabLst>
                <a:tab pos="457200" algn="l"/>
              </a:tabLst>
            </a:pPr>
            <a:r>
              <a:rPr lang="en-GB" altLang="en-US" sz="2600" dirty="0"/>
              <a:t>Application is the use of </a:t>
            </a:r>
            <a:r>
              <a:rPr lang="en-RW" sz="2600" dirty="0">
                <a:effectLst/>
                <a:ea typeface="Aptos" panose="020B0004020202020204" pitchFamily="34" charset="0"/>
                <a:cs typeface="Times New Roman" panose="02020603050405020304" pitchFamily="18" charset="0"/>
              </a:rPr>
              <a:t>learned material </a:t>
            </a:r>
            <a:r>
              <a:rPr lang="en-US" sz="2600" dirty="0">
                <a:effectLst/>
                <a:ea typeface="Aptos" panose="020B0004020202020204" pitchFamily="34" charset="0"/>
                <a:cs typeface="Times New Roman" panose="02020603050405020304" pitchFamily="18" charset="0"/>
              </a:rPr>
              <a:t>(acquired knowledge, </a:t>
            </a:r>
            <a:r>
              <a:rPr lang="en-GB" altLang="en-US" sz="2600" dirty="0"/>
              <a:t>general ideas, rules, principles, and theories </a:t>
            </a:r>
            <a:r>
              <a:rPr lang="en-US" sz="2600" dirty="0">
                <a:effectLst/>
                <a:ea typeface="Aptos" panose="020B0004020202020204" pitchFamily="34" charset="0"/>
                <a:cs typeface="Times New Roman" panose="02020603050405020304" pitchFamily="18" charset="0"/>
              </a:rPr>
              <a:t>), </a:t>
            </a:r>
            <a:r>
              <a:rPr lang="en-RW" sz="2600" dirty="0">
                <a:effectLst/>
                <a:ea typeface="Aptos" panose="020B0004020202020204" pitchFamily="34" charset="0"/>
                <a:cs typeface="Times New Roman" panose="02020603050405020304" pitchFamily="18" charset="0"/>
              </a:rPr>
              <a:t>in new and concrete situations.</a:t>
            </a:r>
          </a:p>
          <a:p>
            <a:r>
              <a:rPr lang="en-GB" altLang="en-US" sz="2600" dirty="0"/>
              <a:t>The application can also be done outside the classroom setting.  </a:t>
            </a:r>
          </a:p>
          <a:p>
            <a:r>
              <a:rPr lang="en-GB" altLang="en-US" sz="2600" dirty="0"/>
              <a:t>In this case, it refers to the transfer of knowledge which is  the use of knowledge acquired in another context different from the learning situation. </a:t>
            </a:r>
          </a:p>
          <a:p>
            <a:r>
              <a:rPr lang="en-GB" altLang="en-US" sz="2600" dirty="0"/>
              <a:t>This allows him/ her to adapt him/herself to his/her environment and this is one of the main characteristics of an intelligent person.</a:t>
            </a:r>
          </a:p>
          <a:p>
            <a:r>
              <a:rPr lang="en-RW" sz="2600" b="1" dirty="0">
                <a:effectLst/>
                <a:ea typeface="Aptos" panose="020B0004020202020204" pitchFamily="34" charset="0"/>
                <a:cs typeface="Times New Roman" panose="02020603050405020304" pitchFamily="18" charset="0"/>
              </a:rPr>
              <a:t>Key </a:t>
            </a:r>
            <a:r>
              <a:rPr lang="en-US" sz="2600" b="1" dirty="0">
                <a:effectLst/>
                <a:ea typeface="Aptos" panose="020B0004020202020204" pitchFamily="34" charset="0"/>
                <a:cs typeface="Times New Roman" panose="02020603050405020304" pitchFamily="18" charset="0"/>
              </a:rPr>
              <a:t>a</a:t>
            </a:r>
            <a:r>
              <a:rPr lang="en-RW" sz="2600" b="1" dirty="0" err="1">
                <a:effectLst/>
                <a:ea typeface="Aptos" panose="020B0004020202020204" pitchFamily="34" charset="0"/>
                <a:cs typeface="Times New Roman" panose="02020603050405020304" pitchFamily="18" charset="0"/>
              </a:rPr>
              <a:t>ction</a:t>
            </a:r>
            <a:r>
              <a:rPr lang="en-RW" sz="2600" b="1" dirty="0">
                <a:effectLst/>
                <a:ea typeface="Aptos" panose="020B0004020202020204" pitchFamily="34" charset="0"/>
                <a:cs typeface="Times New Roman" panose="02020603050405020304" pitchFamily="18" charset="0"/>
              </a:rPr>
              <a:t> </a:t>
            </a:r>
            <a:r>
              <a:rPr lang="en-US" sz="2600" b="1" dirty="0">
                <a:effectLst/>
                <a:ea typeface="Aptos" panose="020B0004020202020204" pitchFamily="34" charset="0"/>
                <a:cs typeface="Times New Roman" panose="02020603050405020304" pitchFamily="18" charset="0"/>
              </a:rPr>
              <a:t>v</a:t>
            </a:r>
            <a:r>
              <a:rPr lang="en-RW" sz="2600" b="1" dirty="0" err="1">
                <a:effectLst/>
                <a:ea typeface="Aptos" panose="020B0004020202020204" pitchFamily="34" charset="0"/>
                <a:cs typeface="Times New Roman" panose="02020603050405020304" pitchFamily="18" charset="0"/>
              </a:rPr>
              <a:t>erbs</a:t>
            </a:r>
            <a:r>
              <a:rPr lang="en-RW" sz="2600" dirty="0">
                <a:effectLst/>
                <a:ea typeface="Aptos" panose="020B0004020202020204" pitchFamily="34" charset="0"/>
                <a:cs typeface="Times New Roman" panose="02020603050405020304" pitchFamily="18" charset="0"/>
              </a:rPr>
              <a:t>: use, solve, </a:t>
            </a:r>
            <a:r>
              <a:rPr lang="en-US" sz="2600" dirty="0">
                <a:effectLst/>
                <a:ea typeface="Aptos" panose="020B0004020202020204" pitchFamily="34" charset="0"/>
                <a:cs typeface="Times New Roman" panose="02020603050405020304" pitchFamily="18" charset="0"/>
              </a:rPr>
              <a:t>build, </a:t>
            </a:r>
            <a:r>
              <a:rPr lang="en-RW" sz="2600" dirty="0">
                <a:effectLst/>
                <a:ea typeface="Aptos" panose="020B0004020202020204" pitchFamily="34" charset="0"/>
                <a:cs typeface="Times New Roman" panose="02020603050405020304" pitchFamily="18" charset="0"/>
              </a:rPr>
              <a:t>demonstrate, apply, execute</a:t>
            </a:r>
            <a:r>
              <a:rPr lang="en-US" sz="2600" dirty="0">
                <a:ea typeface="Aptos" panose="020B0004020202020204" pitchFamily="34" charset="0"/>
                <a:cs typeface="Times New Roman" panose="02020603050405020304" pitchFamily="18" charset="0"/>
              </a:rPr>
              <a:t>.</a:t>
            </a:r>
            <a:endParaRPr lang="en-US" sz="2600" dirty="0">
              <a:effectLst/>
              <a:ea typeface="Aptos" panose="020B0004020202020204" pitchFamily="34" charset="0"/>
              <a:cs typeface="Times New Roman" panose="02020603050405020304" pitchFamily="18" charset="0"/>
            </a:endParaRPr>
          </a:p>
          <a:p>
            <a:endParaRPr lang="en-US" altLang="en-US" sz="2400" dirty="0"/>
          </a:p>
          <a:p>
            <a:endParaRPr lang="en-US" altLang="en-US" sz="2400" dirty="0"/>
          </a:p>
          <a:p>
            <a:pPr eaLnBrk="1" hangingPunct="1">
              <a:buFont typeface="Arial" panose="020B0604020202020204" pitchFamily="34" charset="0"/>
              <a:buNone/>
            </a:pPr>
            <a:r>
              <a:rPr lang="en-GB" altLang="en-US" dirty="0"/>
              <a:t>    </a:t>
            </a:r>
            <a:endParaRPr lang="en-US" altLang="en-US" dirty="0"/>
          </a:p>
          <a:p>
            <a:endParaRPr lang="en-US" altLang="en-US" dirty="0"/>
          </a:p>
        </p:txBody>
      </p:sp>
    </p:spTree>
    <p:extLst>
      <p:ext uri="{BB962C8B-B14F-4D97-AF65-F5344CB8AC3E}">
        <p14:creationId xmlns:p14="http://schemas.microsoft.com/office/powerpoint/2010/main" val="235138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1">
            <a:extLst>
              <a:ext uri="{FF2B5EF4-FFF2-40B4-BE49-F238E27FC236}">
                <a16:creationId xmlns:a16="http://schemas.microsoft.com/office/drawing/2014/main" id="{08AEB1B4-72C4-F4FB-AE5F-AE468595E3C3}"/>
              </a:ext>
            </a:extLst>
          </p:cNvPr>
          <p:cNvSpPr>
            <a:spLocks noGrp="1"/>
          </p:cNvSpPr>
          <p:nvPr>
            <p:ph type="title"/>
          </p:nvPr>
        </p:nvSpPr>
        <p:spPr/>
        <p:txBody>
          <a:bodyPr/>
          <a:lstStyle/>
          <a:p>
            <a:r>
              <a:rPr lang="en-GB" altLang="en-US" b="1" dirty="0"/>
              <a:t>(iv) Analysis</a:t>
            </a:r>
            <a:br>
              <a:rPr lang="en-GB" altLang="en-US" b="1" dirty="0"/>
            </a:br>
            <a:endParaRPr lang="en-US" altLang="en-US" dirty="0"/>
          </a:p>
        </p:txBody>
      </p:sp>
      <p:sp>
        <p:nvSpPr>
          <p:cNvPr id="237571" name="Content Placeholder 2">
            <a:extLst>
              <a:ext uri="{FF2B5EF4-FFF2-40B4-BE49-F238E27FC236}">
                <a16:creationId xmlns:a16="http://schemas.microsoft.com/office/drawing/2014/main" id="{891793AB-1587-3497-1B4E-2A0474822BB0}"/>
              </a:ext>
            </a:extLst>
          </p:cNvPr>
          <p:cNvSpPr>
            <a:spLocks noGrp="1"/>
          </p:cNvSpPr>
          <p:nvPr>
            <p:ph idx="1"/>
          </p:nvPr>
        </p:nvSpPr>
        <p:spPr>
          <a:xfrm>
            <a:off x="838200" y="1825625"/>
            <a:ext cx="10515600" cy="4667250"/>
          </a:xfrm>
        </p:spPr>
        <p:txBody>
          <a:bodyPr>
            <a:normAutofit lnSpcReduction="10000"/>
          </a:bodyPr>
          <a:lstStyle/>
          <a:p>
            <a:pPr lvl="0">
              <a:lnSpc>
                <a:spcPct val="107000"/>
              </a:lnSpc>
              <a:spcAft>
                <a:spcPts val="800"/>
              </a:spcAft>
              <a:buSzPts val="1000"/>
              <a:tabLst>
                <a:tab pos="457200" algn="l"/>
              </a:tabLst>
            </a:pPr>
            <a:r>
              <a:rPr lang="en-US" sz="2400" dirty="0">
                <a:effectLst/>
                <a:ea typeface="Aptos" panose="020B0004020202020204" pitchFamily="34" charset="0"/>
                <a:cs typeface="Times New Roman" panose="02020603050405020304" pitchFamily="18" charset="0"/>
              </a:rPr>
              <a:t>To </a:t>
            </a:r>
            <a:r>
              <a:rPr lang="en-RW" sz="2400" dirty="0">
                <a:effectLst/>
                <a:ea typeface="Aptos" panose="020B0004020202020204" pitchFamily="34" charset="0"/>
                <a:cs typeface="Times New Roman" panose="02020603050405020304" pitchFamily="18" charset="0"/>
              </a:rPr>
              <a:t>break down information into parts and examine relationships or patterns.</a:t>
            </a:r>
          </a:p>
          <a:p>
            <a:r>
              <a:rPr lang="en-RW" sz="2400" dirty="0">
                <a:effectLst/>
                <a:ea typeface="Aptos" panose="020B0004020202020204" pitchFamily="34" charset="0"/>
                <a:cs typeface="Times New Roman" panose="02020603050405020304" pitchFamily="18" charset="0"/>
              </a:rPr>
              <a:t>Key action verbs: differentiate, compare, contrast, categorize, examine, </a:t>
            </a:r>
            <a:r>
              <a:rPr lang="en-RW" sz="2400" dirty="0" err="1">
                <a:effectLst/>
                <a:ea typeface="Aptos" panose="020B0004020202020204" pitchFamily="34" charset="0"/>
                <a:cs typeface="Times New Roman" panose="02020603050405020304" pitchFamily="18" charset="0"/>
              </a:rPr>
              <a:t>analyze</a:t>
            </a:r>
            <a:r>
              <a:rPr lang="en-US" sz="2400" dirty="0">
                <a:effectLst/>
                <a:ea typeface="Aptos" panose="020B0004020202020204" pitchFamily="34" charset="0"/>
                <a:cs typeface="Times New Roman" panose="02020603050405020304" pitchFamily="18" charset="0"/>
              </a:rPr>
              <a:t>, etc.</a:t>
            </a:r>
          </a:p>
          <a:p>
            <a:r>
              <a:rPr lang="en-US" altLang="en-US" sz="2400" dirty="0"/>
              <a:t>Examples: </a:t>
            </a:r>
          </a:p>
          <a:p>
            <a:r>
              <a:rPr lang="en-US" altLang="en-US" sz="2400" dirty="0"/>
              <a:t>Compare and contrast teaching methods and teaching strategies in terms of scope, focus and the role of the teacher.</a:t>
            </a:r>
          </a:p>
          <a:p>
            <a:r>
              <a:rPr lang="en-RW" sz="2400" dirty="0" err="1">
                <a:effectLst/>
                <a:ea typeface="Aptos" panose="020B0004020202020204" pitchFamily="34" charset="0"/>
                <a:cs typeface="Times New Roman" panose="02020603050405020304" pitchFamily="18" charset="0"/>
              </a:rPr>
              <a:t>Analyze</a:t>
            </a:r>
            <a:r>
              <a:rPr lang="en-RW" sz="2400" dirty="0">
                <a:effectLst/>
                <a:ea typeface="Aptos" panose="020B0004020202020204" pitchFamily="34" charset="0"/>
                <a:cs typeface="Times New Roman" panose="02020603050405020304" pitchFamily="18" charset="0"/>
              </a:rPr>
              <a:t> the causes and effects of World War I from multiple perspectives (economic, political, social)</a:t>
            </a:r>
            <a:r>
              <a:rPr lang="en-US" sz="2400" dirty="0">
                <a:effectLst/>
                <a:ea typeface="Aptos" panose="020B0004020202020204" pitchFamily="34" charset="0"/>
                <a:cs typeface="Times New Roman" panose="02020603050405020304" pitchFamily="18" charset="0"/>
              </a:rPr>
              <a:t>.</a:t>
            </a:r>
          </a:p>
          <a:p>
            <a:r>
              <a:rPr lang="en-GB" altLang="en-US" sz="2400" dirty="0"/>
              <a:t>Students’ level of analysis is evaluated by questions such as why? How does it happen? etc.</a:t>
            </a:r>
          </a:p>
          <a:p>
            <a:r>
              <a:rPr lang="en-GB" altLang="en-US" sz="2400" dirty="0"/>
              <a:t>You can also give the following theme: analyse the Rwandan education system and show its strengths and weaknesses. </a:t>
            </a:r>
            <a:endParaRPr lang="en-US" altLang="en-US" sz="2400" dirty="0"/>
          </a:p>
          <a:p>
            <a:endParaRPr lang="en-US" altLang="en-US" sz="2400" dirty="0"/>
          </a:p>
          <a:p>
            <a:endParaRPr lang="en-US" altLang="en-US" dirty="0"/>
          </a:p>
        </p:txBody>
      </p:sp>
    </p:spTree>
    <p:extLst>
      <p:ext uri="{BB962C8B-B14F-4D97-AF65-F5344CB8AC3E}">
        <p14:creationId xmlns:p14="http://schemas.microsoft.com/office/powerpoint/2010/main" val="199752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C7C0-F63E-A1D6-C67A-EDF9AEFFDFBF}"/>
              </a:ext>
            </a:extLst>
          </p:cNvPr>
          <p:cNvSpPr>
            <a:spLocks noGrp="1"/>
          </p:cNvSpPr>
          <p:nvPr>
            <p:ph type="title"/>
          </p:nvPr>
        </p:nvSpPr>
        <p:spPr/>
        <p:txBody>
          <a:bodyPr>
            <a:normAutofit/>
          </a:bodyPr>
          <a:lstStyle/>
          <a:p>
            <a:r>
              <a:rPr lang="en-US" sz="3200" b="1" dirty="0"/>
              <a:t>Unit Learning Outcomes</a:t>
            </a:r>
            <a:endParaRPr lang="en-RW" sz="3200" b="1" dirty="0"/>
          </a:p>
        </p:txBody>
      </p:sp>
      <p:sp>
        <p:nvSpPr>
          <p:cNvPr id="3" name="Content Placeholder 2">
            <a:extLst>
              <a:ext uri="{FF2B5EF4-FFF2-40B4-BE49-F238E27FC236}">
                <a16:creationId xmlns:a16="http://schemas.microsoft.com/office/drawing/2014/main" id="{2F4F87AD-54B2-C270-3D8C-285E3B899D70}"/>
              </a:ext>
            </a:extLst>
          </p:cNvPr>
          <p:cNvSpPr>
            <a:spLocks noGrp="1"/>
          </p:cNvSpPr>
          <p:nvPr>
            <p:ph idx="1"/>
          </p:nvPr>
        </p:nvSpPr>
        <p:spPr/>
        <p:txBody>
          <a:bodyPr/>
          <a:lstStyle/>
          <a:p>
            <a:r>
              <a:rPr lang="en-US" dirty="0"/>
              <a:t>Explain the term taxonomy  and taxonomy of educational objectives to provide a foundation for understanding how to categorize and structure educational objectives</a:t>
            </a:r>
            <a:endParaRPr lang="en-US" altLang="en-US" sz="2800" dirty="0"/>
          </a:p>
          <a:p>
            <a:r>
              <a:rPr lang="en-US" altLang="en-US" sz="2800" dirty="0"/>
              <a:t>Differentiate taxonomies of educational objectives to </a:t>
            </a:r>
            <a:r>
              <a:rPr lang="en-US" dirty="0"/>
              <a:t>help recognize the diversity of learning objectives across cognitive, emotional, and physical domain</a:t>
            </a:r>
            <a:endParaRPr lang="en-US" altLang="en-US" sz="2800" dirty="0"/>
          </a:p>
          <a:p>
            <a:r>
              <a:rPr lang="en-US" altLang="en-US" dirty="0"/>
              <a:t>Formulate effective educational objectives to </a:t>
            </a:r>
            <a:r>
              <a:rPr lang="en-US" dirty="0"/>
              <a:t>ensure that teaching is focused, and students have clear expectations, for successful learning outcomes</a:t>
            </a:r>
            <a:r>
              <a:rPr lang="en-US" altLang="en-US" dirty="0"/>
              <a:t>.</a:t>
            </a:r>
            <a:endParaRPr lang="en-US" altLang="en-US" sz="2800" dirty="0"/>
          </a:p>
          <a:p>
            <a:endParaRPr lang="en-RW" dirty="0"/>
          </a:p>
        </p:txBody>
      </p:sp>
    </p:spTree>
    <p:extLst>
      <p:ext uri="{BB962C8B-B14F-4D97-AF65-F5344CB8AC3E}">
        <p14:creationId xmlns:p14="http://schemas.microsoft.com/office/powerpoint/2010/main" val="2348969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a:extLst>
              <a:ext uri="{FF2B5EF4-FFF2-40B4-BE49-F238E27FC236}">
                <a16:creationId xmlns:a16="http://schemas.microsoft.com/office/drawing/2014/main" id="{6C443E55-6E6A-195D-D13C-D53DCB9C4A71}"/>
              </a:ext>
            </a:extLst>
          </p:cNvPr>
          <p:cNvSpPr>
            <a:spLocks noGrp="1"/>
          </p:cNvSpPr>
          <p:nvPr>
            <p:ph type="title"/>
          </p:nvPr>
        </p:nvSpPr>
        <p:spPr/>
        <p:txBody>
          <a:bodyPr/>
          <a:lstStyle/>
          <a:p>
            <a:r>
              <a:rPr lang="en-GB" altLang="en-US" b="1" dirty="0"/>
              <a:t>(v) Synthesis</a:t>
            </a:r>
            <a:br>
              <a:rPr lang="en-GB" altLang="en-US" b="1" dirty="0"/>
            </a:br>
            <a:endParaRPr lang="en-US" altLang="en-US" dirty="0"/>
          </a:p>
        </p:txBody>
      </p:sp>
      <p:sp>
        <p:nvSpPr>
          <p:cNvPr id="239619" name="Content Placeholder 2">
            <a:extLst>
              <a:ext uri="{FF2B5EF4-FFF2-40B4-BE49-F238E27FC236}">
                <a16:creationId xmlns:a16="http://schemas.microsoft.com/office/drawing/2014/main" id="{06DE9095-2BFC-69FA-4E7D-1618131AE3B3}"/>
              </a:ext>
            </a:extLst>
          </p:cNvPr>
          <p:cNvSpPr>
            <a:spLocks noGrp="1"/>
          </p:cNvSpPr>
          <p:nvPr>
            <p:ph idx="1"/>
          </p:nvPr>
        </p:nvSpPr>
        <p:spPr/>
        <p:txBody>
          <a:bodyPr/>
          <a:lstStyle/>
          <a:p>
            <a:r>
              <a:rPr lang="en-GB" altLang="en-US" sz="2400" dirty="0"/>
              <a:t>Analysis without synthesis is an incomplete science as the synthesis without analysis is imaginary. </a:t>
            </a:r>
          </a:p>
          <a:p>
            <a:r>
              <a:rPr lang="en-GB" altLang="en-US" sz="2400" dirty="0"/>
              <a:t>Synthesis  consists in reunifying elements and parts in order to remake the whole.</a:t>
            </a:r>
          </a:p>
          <a:p>
            <a:r>
              <a:rPr lang="en-GB" altLang="en-US" sz="2400" b="1" dirty="0"/>
              <a:t>Example: </a:t>
            </a:r>
            <a:r>
              <a:rPr lang="en-GB" altLang="en-US" sz="2400" dirty="0"/>
              <a:t>Having studied the light reflection and the light refraction laws, construct an apparatus based on these laws. </a:t>
            </a:r>
          </a:p>
          <a:p>
            <a:r>
              <a:rPr lang="en-GB" altLang="en-US" sz="2400" dirty="0"/>
              <a:t>The student will be able to design a new plan from the information given</a:t>
            </a:r>
          </a:p>
          <a:p>
            <a:r>
              <a:rPr lang="en-GB" altLang="en-US" sz="2400" dirty="0"/>
              <a:t>The students bring together knowledge  possessed in new way to create new outcomes.</a:t>
            </a:r>
            <a:endParaRPr lang="en-US" altLang="en-US" sz="2400" dirty="0"/>
          </a:p>
          <a:p>
            <a:endParaRPr lang="en-GB" altLang="en-US" dirty="0"/>
          </a:p>
          <a:p>
            <a:endParaRPr lang="en-US" altLang="en-US" dirty="0"/>
          </a:p>
        </p:txBody>
      </p:sp>
    </p:spTree>
    <p:extLst>
      <p:ext uri="{BB962C8B-B14F-4D97-AF65-F5344CB8AC3E}">
        <p14:creationId xmlns:p14="http://schemas.microsoft.com/office/powerpoint/2010/main" val="118072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a:extLst>
              <a:ext uri="{FF2B5EF4-FFF2-40B4-BE49-F238E27FC236}">
                <a16:creationId xmlns:a16="http://schemas.microsoft.com/office/drawing/2014/main" id="{F514A515-F12D-1834-EEA6-F3C9016E263A}"/>
              </a:ext>
            </a:extLst>
          </p:cNvPr>
          <p:cNvSpPr>
            <a:spLocks noGrp="1"/>
          </p:cNvSpPr>
          <p:nvPr>
            <p:ph type="title"/>
          </p:nvPr>
        </p:nvSpPr>
        <p:spPr/>
        <p:txBody>
          <a:bodyPr/>
          <a:lstStyle/>
          <a:p>
            <a:r>
              <a:rPr lang="en-GB" altLang="en-US" sz="3200" b="1" dirty="0"/>
              <a:t>(vi) Evaluation</a:t>
            </a:r>
            <a:br>
              <a:rPr lang="en-GB" altLang="en-US" b="1" dirty="0"/>
            </a:br>
            <a:endParaRPr lang="en-US" altLang="en-US" dirty="0"/>
          </a:p>
        </p:txBody>
      </p:sp>
      <p:sp>
        <p:nvSpPr>
          <p:cNvPr id="240643" name="Content Placeholder 2">
            <a:extLst>
              <a:ext uri="{FF2B5EF4-FFF2-40B4-BE49-F238E27FC236}">
                <a16:creationId xmlns:a16="http://schemas.microsoft.com/office/drawing/2014/main" id="{402CD75F-A68B-F893-333B-544F1B2E177E}"/>
              </a:ext>
            </a:extLst>
          </p:cNvPr>
          <p:cNvSpPr>
            <a:spLocks noGrp="1"/>
          </p:cNvSpPr>
          <p:nvPr>
            <p:ph idx="1"/>
          </p:nvPr>
        </p:nvSpPr>
        <p:spPr>
          <a:xfrm>
            <a:off x="838200" y="1238865"/>
            <a:ext cx="10515600" cy="4938098"/>
          </a:xfrm>
        </p:spPr>
        <p:txBody>
          <a:bodyPr>
            <a:normAutofit lnSpcReduction="10000"/>
          </a:bodyPr>
          <a:lstStyle/>
          <a:p>
            <a:r>
              <a:rPr lang="en-GB" altLang="en-US" sz="2600" dirty="0"/>
              <a:t>Evaluation is the highest level of thinking in Bloom’s taxonomy</a:t>
            </a:r>
          </a:p>
          <a:p>
            <a:r>
              <a:rPr lang="en-GB" altLang="en-US" sz="2600" dirty="0"/>
              <a:t>It implies that the learner can think logically about an issue in relation to specific reference points.</a:t>
            </a:r>
          </a:p>
          <a:p>
            <a:r>
              <a:rPr lang="en-GB" altLang="en-US" sz="2600" dirty="0"/>
              <a:t>Evaluation consists of making </a:t>
            </a:r>
            <a:r>
              <a:rPr lang="en-GB" altLang="en-US" sz="2600" b="1" dirty="0"/>
              <a:t>a critical judgment </a:t>
            </a:r>
            <a:r>
              <a:rPr lang="en-GB" altLang="en-US" sz="2600" dirty="0"/>
              <a:t>based on the value of the material in accordance with certain criteria</a:t>
            </a:r>
          </a:p>
          <a:p>
            <a:r>
              <a:rPr lang="en-GB" altLang="en-US" sz="2600" dirty="0">
                <a:cs typeface="Times New Roman" panose="02020603050405020304" pitchFamily="18" charset="0"/>
              </a:rPr>
              <a:t>The students present and defend opinions by making judgments about information, validity of ideas, or quality of work based on a set of criteria or </a:t>
            </a:r>
            <a:r>
              <a:rPr lang="en-RW" sz="2600" dirty="0">
                <a:effectLst/>
                <a:ea typeface="Aptos" panose="020B0004020202020204" pitchFamily="34" charset="0"/>
                <a:cs typeface="Times New Roman" panose="02020603050405020304" pitchFamily="18" charset="0"/>
              </a:rPr>
              <a:t>standards, and justify decisions.</a:t>
            </a:r>
            <a:endParaRPr lang="en-GB" altLang="en-US" sz="2600" dirty="0">
              <a:cs typeface="Times New Roman" panose="02020603050405020304" pitchFamily="18" charset="0"/>
            </a:endParaRPr>
          </a:p>
          <a:p>
            <a:r>
              <a:rPr lang="en-GB" altLang="en-US" sz="2600" dirty="0"/>
              <a:t>Examples: The student will assess the role of women in development in Rwanda, critique the methodology used in a research study.</a:t>
            </a:r>
          </a:p>
          <a:p>
            <a:r>
              <a:rPr lang="en-RW" sz="2600" dirty="0">
                <a:effectLst/>
                <a:ea typeface="Aptos" panose="020B0004020202020204" pitchFamily="34" charset="0"/>
                <a:cs typeface="Times New Roman" panose="02020603050405020304" pitchFamily="18" charset="0"/>
              </a:rPr>
              <a:t>Key action verbs: evaluate, critique, judge, assess, defend, argue, justify.</a:t>
            </a:r>
          </a:p>
          <a:p>
            <a:endParaRPr lang="en-US" altLang="en-US" dirty="0"/>
          </a:p>
          <a:p>
            <a:endParaRPr lang="en-US" altLang="en-US" dirty="0"/>
          </a:p>
        </p:txBody>
      </p:sp>
    </p:spTree>
    <p:extLst>
      <p:ext uri="{BB962C8B-B14F-4D97-AF65-F5344CB8AC3E}">
        <p14:creationId xmlns:p14="http://schemas.microsoft.com/office/powerpoint/2010/main" val="4248848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Content Placeholder 2">
            <a:extLst>
              <a:ext uri="{FF2B5EF4-FFF2-40B4-BE49-F238E27FC236}">
                <a16:creationId xmlns:a16="http://schemas.microsoft.com/office/drawing/2014/main" id="{E6C5F56F-9E32-22F0-EAF1-8DD5E07418A2}"/>
              </a:ext>
            </a:extLst>
          </p:cNvPr>
          <p:cNvSpPr>
            <a:spLocks noGrp="1"/>
          </p:cNvSpPr>
          <p:nvPr>
            <p:ph idx="1"/>
          </p:nvPr>
        </p:nvSpPr>
        <p:spPr>
          <a:xfrm>
            <a:off x="1981200" y="609601"/>
            <a:ext cx="8229600" cy="5516563"/>
          </a:xfrm>
        </p:spPr>
        <p:txBody>
          <a:bodyPr/>
          <a:lstStyle/>
          <a:p>
            <a:pPr>
              <a:buFont typeface="Arial" panose="020B0604020202020204" pitchFamily="34" charset="0"/>
              <a:buNone/>
            </a:pPr>
            <a:r>
              <a:rPr lang="en-GB" altLang="en-US" b="1" dirty="0"/>
              <a:t>B. The revised Bloom’s taxonomy</a:t>
            </a:r>
            <a:endParaRPr lang="en-GB" altLang="en-US" dirty="0"/>
          </a:p>
          <a:p>
            <a:pPr>
              <a:buFont typeface="Arial" panose="020B0604020202020204" pitchFamily="34" charset="0"/>
              <a:buNone/>
            </a:pPr>
            <a:endParaRPr lang="en-GB" altLang="en-US" dirty="0"/>
          </a:p>
        </p:txBody>
      </p:sp>
      <p:pic>
        <p:nvPicPr>
          <p:cNvPr id="243715" name="Picture 2" descr="http://thesecondprinciple.com/wp-content/uploads/2013/11/changes-from-ppt.jpg">
            <a:extLst>
              <a:ext uri="{FF2B5EF4-FFF2-40B4-BE49-F238E27FC236}">
                <a16:creationId xmlns:a16="http://schemas.microsoft.com/office/drawing/2014/main" id="{FA866098-A56B-66E0-3C6C-92CA5797C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564" y="1733550"/>
            <a:ext cx="57308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560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1364-AC43-3744-A2DA-78387A63FE5E}"/>
              </a:ext>
            </a:extLst>
          </p:cNvPr>
          <p:cNvSpPr>
            <a:spLocks noGrp="1"/>
          </p:cNvSpPr>
          <p:nvPr>
            <p:ph type="title"/>
          </p:nvPr>
        </p:nvSpPr>
        <p:spPr/>
        <p:txBody>
          <a:bodyPr>
            <a:normAutofit/>
          </a:bodyPr>
          <a:lstStyle/>
          <a:p>
            <a:r>
              <a:rPr lang="en-US" sz="3200" dirty="0"/>
              <a:t>Changes in the new revised Bloom’s taxonomy</a:t>
            </a:r>
            <a:endParaRPr lang="en-RW" sz="3200" dirty="0"/>
          </a:p>
        </p:txBody>
      </p:sp>
      <p:sp>
        <p:nvSpPr>
          <p:cNvPr id="3" name="Content Placeholder 2">
            <a:extLst>
              <a:ext uri="{FF2B5EF4-FFF2-40B4-BE49-F238E27FC236}">
                <a16:creationId xmlns:a16="http://schemas.microsoft.com/office/drawing/2014/main" id="{6F056CED-30AC-532A-5CBF-30546EAEED39}"/>
              </a:ext>
            </a:extLst>
          </p:cNvPr>
          <p:cNvSpPr>
            <a:spLocks noGrp="1"/>
          </p:cNvSpPr>
          <p:nvPr>
            <p:ph idx="1"/>
          </p:nvPr>
        </p:nvSpPr>
        <p:spPr>
          <a:xfrm>
            <a:off x="838200" y="1825625"/>
            <a:ext cx="10515600" cy="4919304"/>
          </a:xfrm>
        </p:spPr>
        <p:txBody>
          <a:bodyPr>
            <a:noAutofit/>
          </a:bodyPr>
          <a:lstStyle/>
          <a:p>
            <a:pPr algn="just"/>
            <a:r>
              <a:rPr lang="en-US" sz="2400" b="0" i="0" u="none" strike="noStrike" baseline="0" dirty="0">
                <a:latin typeface="Times New Roman" panose="02020603050405020304" pitchFamily="18" charset="0"/>
                <a:cs typeface="Times New Roman" panose="02020603050405020304" pitchFamily="18" charset="0"/>
              </a:rPr>
              <a:t>The names of six major categories were changed from </a:t>
            </a:r>
            <a:r>
              <a:rPr lang="en-US" sz="2400" b="1" i="1" u="none" strike="noStrike" baseline="0" dirty="0">
                <a:latin typeface="Times New Roman" panose="02020603050405020304" pitchFamily="18" charset="0"/>
                <a:cs typeface="Times New Roman" panose="02020603050405020304" pitchFamily="18" charset="0"/>
              </a:rPr>
              <a:t>noun </a:t>
            </a:r>
            <a:r>
              <a:rPr lang="en-US" sz="2400" b="1" i="0" u="none" strike="noStrike" baseline="0" dirty="0">
                <a:latin typeface="Times New Roman" panose="02020603050405020304" pitchFamily="18" charset="0"/>
                <a:cs typeface="Times New Roman" panose="02020603050405020304" pitchFamily="18" charset="0"/>
              </a:rPr>
              <a:t>to </a:t>
            </a:r>
            <a:r>
              <a:rPr lang="en-US" sz="2400" b="1" i="1" u="none" strike="noStrike" baseline="0" dirty="0">
                <a:latin typeface="Times New Roman" panose="02020603050405020304" pitchFamily="18" charset="0"/>
                <a:cs typeface="Times New Roman" panose="02020603050405020304" pitchFamily="18" charset="0"/>
              </a:rPr>
              <a:t>verb </a:t>
            </a:r>
            <a:r>
              <a:rPr lang="en-US" sz="2400" b="1" i="0" u="none" strike="noStrike" baseline="0" dirty="0">
                <a:latin typeface="Times New Roman" panose="02020603050405020304" pitchFamily="18" charset="0"/>
                <a:cs typeface="Times New Roman" panose="02020603050405020304" pitchFamily="18" charset="0"/>
              </a:rPr>
              <a:t>forms</a:t>
            </a:r>
            <a:r>
              <a:rPr lang="en-US" sz="2400" b="0" i="0" u="none" strike="noStrike" baseline="0" dirty="0">
                <a:latin typeface="Times New Roman" panose="02020603050405020304" pitchFamily="18" charset="0"/>
                <a:cs typeface="Times New Roman" panose="02020603050405020304" pitchFamily="18" charset="0"/>
              </a:rPr>
              <a:t>. </a:t>
            </a:r>
          </a:p>
          <a:p>
            <a:pPr algn="just"/>
            <a:r>
              <a:rPr lang="en-US" sz="2400" b="0" i="0" u="none" strike="noStrike" baseline="0" dirty="0">
                <a:latin typeface="Times New Roman" panose="02020603050405020304" pitchFamily="18" charset="0"/>
                <a:cs typeface="Times New Roman" panose="02020603050405020304" pitchFamily="18" charset="0"/>
              </a:rPr>
              <a:t>As the taxonomy reflects different forms of thinking and </a:t>
            </a:r>
            <a:r>
              <a:rPr lang="en-US" sz="2400" b="1" i="0" u="none" strike="noStrike" baseline="0" dirty="0">
                <a:latin typeface="Times New Roman" panose="02020603050405020304" pitchFamily="18" charset="0"/>
                <a:cs typeface="Times New Roman" panose="02020603050405020304" pitchFamily="18" charset="0"/>
              </a:rPr>
              <a:t>thinking is an </a:t>
            </a:r>
            <a:r>
              <a:rPr lang="en-US" sz="2400" b="1" i="1" u="none" strike="noStrike" baseline="0" dirty="0">
                <a:latin typeface="Times New Roman" panose="02020603050405020304" pitchFamily="18" charset="0"/>
                <a:cs typeface="Times New Roman" panose="02020603050405020304" pitchFamily="18" charset="0"/>
              </a:rPr>
              <a:t>active </a:t>
            </a:r>
            <a:r>
              <a:rPr lang="en-US" sz="2400" b="1" i="0" u="none" strike="noStrike" baseline="0" dirty="0">
                <a:latin typeface="Times New Roman" panose="02020603050405020304" pitchFamily="18" charset="0"/>
                <a:cs typeface="Times New Roman" panose="02020603050405020304" pitchFamily="18" charset="0"/>
              </a:rPr>
              <a:t>process verbs were used rather than nouns. </a:t>
            </a:r>
          </a:p>
          <a:p>
            <a:pPr algn="just"/>
            <a:r>
              <a:rPr lang="en-US" sz="2400" b="0" i="0" u="none" strike="noStrike" baseline="0" dirty="0">
                <a:latin typeface="Times New Roman" panose="02020603050405020304" pitchFamily="18" charset="0"/>
                <a:cs typeface="Times New Roman" panose="02020603050405020304" pitchFamily="18" charset="0"/>
              </a:rPr>
              <a:t>The subcategories of the six major categories were also replaced by </a:t>
            </a:r>
            <a:r>
              <a:rPr lang="en-US" sz="2400" b="1" i="0" u="none" strike="noStrike" baseline="0" dirty="0">
                <a:latin typeface="Times New Roman" panose="02020603050405020304" pitchFamily="18" charset="0"/>
                <a:cs typeface="Times New Roman" panose="02020603050405020304" pitchFamily="18" charset="0"/>
              </a:rPr>
              <a:t>verbs and some subcategories were </a:t>
            </a:r>
            <a:r>
              <a:rPr lang="en-US" sz="2400" b="1" i="0" u="none" strike="noStrike" baseline="0" dirty="0" err="1">
                <a:latin typeface="Times New Roman" panose="02020603050405020304" pitchFamily="18" charset="0"/>
                <a:cs typeface="Times New Roman" panose="02020603050405020304" pitchFamily="18" charset="0"/>
              </a:rPr>
              <a:t>reorganised</a:t>
            </a:r>
            <a:r>
              <a:rPr lang="en-US" sz="2400" b="1" i="0" u="none" strike="noStrike" baseline="0" dirty="0">
                <a:latin typeface="Times New Roman" panose="02020603050405020304" pitchFamily="18" charset="0"/>
                <a:cs typeface="Times New Roman" panose="02020603050405020304" pitchFamily="18" charset="0"/>
              </a:rPr>
              <a:t>.</a:t>
            </a:r>
          </a:p>
          <a:p>
            <a:pPr algn="just"/>
            <a:r>
              <a:rPr lang="en-US" sz="2400" b="1" i="0" u="none" strike="noStrike" baseline="0" dirty="0">
                <a:latin typeface="Times New Roman" panose="02020603050405020304" pitchFamily="18" charset="0"/>
                <a:cs typeface="Times New Roman" panose="02020603050405020304" pitchFamily="18" charset="0"/>
              </a:rPr>
              <a:t>The knowledge category was renamed</a:t>
            </a:r>
            <a:r>
              <a:rPr lang="en-US" sz="2400" b="0" i="0" u="none" strike="noStrike" baseline="0" dirty="0">
                <a:latin typeface="Times New Roman" panose="02020603050405020304" pitchFamily="18" charset="0"/>
                <a:cs typeface="Times New Roman" panose="02020603050405020304" pitchFamily="18" charset="0"/>
              </a:rPr>
              <a:t>. </a:t>
            </a:r>
          </a:p>
          <a:p>
            <a:pPr algn="just"/>
            <a:r>
              <a:rPr lang="en-US" sz="2400" b="0" i="0" u="none" strike="noStrike" baseline="0" dirty="0">
                <a:latin typeface="Times New Roman" panose="02020603050405020304" pitchFamily="18" charset="0"/>
                <a:cs typeface="Times New Roman" panose="02020603050405020304" pitchFamily="18" charset="0"/>
              </a:rPr>
              <a:t>Knowledge is an outcome or product of thinking not a form of thinking </a:t>
            </a:r>
            <a:r>
              <a:rPr lang="en-US" sz="2400" b="0" i="1" u="none" strike="noStrike" baseline="0" dirty="0">
                <a:latin typeface="Times New Roman" panose="02020603050405020304" pitchFamily="18" charset="0"/>
                <a:cs typeface="Times New Roman" panose="02020603050405020304" pitchFamily="18" charset="0"/>
              </a:rPr>
              <a:t>per se</a:t>
            </a:r>
            <a:r>
              <a:rPr lang="en-US" sz="2400" b="0" i="0" u="none" strike="noStrike" baseline="0" dirty="0">
                <a:latin typeface="Times New Roman" panose="02020603050405020304" pitchFamily="18" charset="0"/>
                <a:cs typeface="Times New Roman" panose="02020603050405020304" pitchFamily="18" charset="0"/>
              </a:rPr>
              <a:t>.</a:t>
            </a:r>
          </a:p>
          <a:p>
            <a:pPr algn="just"/>
            <a:r>
              <a:rPr lang="en-US" sz="2400" b="0" i="0" u="none" strike="noStrike" baseline="0" dirty="0">
                <a:latin typeface="Times New Roman" panose="02020603050405020304" pitchFamily="18" charset="0"/>
                <a:cs typeface="Times New Roman" panose="02020603050405020304" pitchFamily="18" charset="0"/>
              </a:rPr>
              <a:t>Consequently, the word knowledge was inappropriate to describe a category of thinking and was </a:t>
            </a:r>
            <a:r>
              <a:rPr lang="en-US" sz="2400" b="1" i="0" u="none" strike="noStrike" baseline="0" dirty="0">
                <a:latin typeface="Times New Roman" panose="02020603050405020304" pitchFamily="18" charset="0"/>
                <a:cs typeface="Times New Roman" panose="02020603050405020304" pitchFamily="18" charset="0"/>
              </a:rPr>
              <a:t>replaced with the word </a:t>
            </a:r>
            <a:r>
              <a:rPr lang="en-US" sz="2400" b="1" i="1" u="none" strike="noStrike" baseline="0" dirty="0">
                <a:latin typeface="Times New Roman" panose="02020603050405020304" pitchFamily="18" charset="0"/>
                <a:cs typeface="Times New Roman" panose="02020603050405020304" pitchFamily="18" charset="0"/>
              </a:rPr>
              <a:t>remembering </a:t>
            </a:r>
            <a:r>
              <a:rPr lang="en-US" sz="2400" i="0" u="none" strike="noStrike" baseline="0" dirty="0">
                <a:latin typeface="Times New Roman" panose="02020603050405020304" pitchFamily="18" charset="0"/>
                <a:cs typeface="Times New Roman" panose="02020603050405020304" pitchFamily="18" charset="0"/>
              </a:rPr>
              <a:t>instead</a:t>
            </a:r>
            <a:r>
              <a:rPr lang="en-US" sz="2400" b="0" i="0" u="none" strike="noStrike" baseline="0" dirty="0">
                <a:latin typeface="Times New Roman" panose="02020603050405020304" pitchFamily="18" charset="0"/>
                <a:cs typeface="Times New Roman" panose="02020603050405020304" pitchFamily="18" charset="0"/>
              </a:rPr>
              <a:t>.</a:t>
            </a:r>
          </a:p>
          <a:p>
            <a:pPr algn="just"/>
            <a:r>
              <a:rPr lang="en-US" sz="2400" b="1" i="0" u="none" strike="noStrike" baseline="0" dirty="0">
                <a:latin typeface="Times New Roman" panose="02020603050405020304" pitchFamily="18" charset="0"/>
                <a:cs typeface="Times New Roman" panose="02020603050405020304" pitchFamily="18" charset="0"/>
              </a:rPr>
              <a:t>Comprehension and synthesis were retitled to </a:t>
            </a:r>
            <a:r>
              <a:rPr lang="en-US" sz="2400" b="1" i="1" u="none" strike="noStrike" baseline="0" dirty="0">
                <a:latin typeface="Times New Roman" panose="02020603050405020304" pitchFamily="18" charset="0"/>
                <a:cs typeface="Times New Roman" panose="02020603050405020304" pitchFamily="18" charset="0"/>
              </a:rPr>
              <a:t>understanding </a:t>
            </a:r>
            <a:r>
              <a:rPr lang="en-US" sz="2400" b="1" i="0" u="none" strike="noStrike" baseline="0" dirty="0">
                <a:latin typeface="Times New Roman" panose="02020603050405020304" pitchFamily="18" charset="0"/>
                <a:cs typeface="Times New Roman" panose="02020603050405020304" pitchFamily="18" charset="0"/>
              </a:rPr>
              <a:t>and </a:t>
            </a:r>
            <a:r>
              <a:rPr lang="en-US" sz="2400" b="1" i="1" u="none" strike="noStrike" baseline="0" dirty="0">
                <a:latin typeface="Times New Roman" panose="02020603050405020304" pitchFamily="18" charset="0"/>
                <a:cs typeface="Times New Roman" panose="02020603050405020304" pitchFamily="18" charset="0"/>
              </a:rPr>
              <a:t>creating </a:t>
            </a:r>
            <a:r>
              <a:rPr lang="en-US" sz="2400" b="1" i="0" u="none" strike="noStrike" baseline="0" dirty="0">
                <a:latin typeface="Times New Roman" panose="02020603050405020304" pitchFamily="18" charset="0"/>
                <a:cs typeface="Times New Roman" panose="02020603050405020304" pitchFamily="18" charset="0"/>
              </a:rPr>
              <a:t>respectively</a:t>
            </a:r>
            <a:r>
              <a:rPr lang="en-US" sz="2400" b="0" i="0" u="none" strike="noStrike" baseline="0" dirty="0">
                <a:latin typeface="Times New Roman" panose="02020603050405020304" pitchFamily="18" charset="0"/>
                <a:cs typeface="Times New Roman" panose="02020603050405020304" pitchFamily="18" charset="0"/>
              </a:rPr>
              <a:t>, in order to better reflect the nature of the thinking defined in each category.</a:t>
            </a:r>
            <a:endParaRPr lang="en-R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373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63CF-08A8-5A50-2821-3504333F3A30}"/>
              </a:ext>
            </a:extLst>
          </p:cNvPr>
          <p:cNvSpPr>
            <a:spLocks noGrp="1"/>
          </p:cNvSpPr>
          <p:nvPr>
            <p:ph type="title"/>
          </p:nvPr>
        </p:nvSpPr>
        <p:spPr/>
        <p:txBody>
          <a:bodyPr/>
          <a:lstStyle/>
          <a:p>
            <a:r>
              <a:rPr lang="en-US" sz="3200" b="1" dirty="0"/>
              <a:t>Revised bloom’s taxonomy</a:t>
            </a:r>
          </a:p>
        </p:txBody>
      </p:sp>
      <p:pic>
        <p:nvPicPr>
          <p:cNvPr id="4" name="Content Placeholder 3" descr="1)Remember: recognize/ recall knowledge from memory. Example of action verbs: identify, define, list, label, match, name, select, recall, recognize, repeat, state. Example of assessments: quizzes with multiple-choice questions, True/False question, Fill-in-blank questions. 2) Understand: comprehend meaning from instructional messages. Example of action verbs: classify, compare, describe, distinguish, discuss, explain, illustrate, select, summarize, translate, rank, rate. Example of assessments: short-answer questions, discussions, concept map, comparison chart. 3) Apply: carry out procedures in a given situation. Example of action verbs: apply, calculate, computer, develop, execute, graph, relate, use, operate, organize, practice, implement, solve. Example of assessments: problem solving, demonstrations, sketches, simulations, case studies, role-play. 4) Analyze: break down material into constituent parts. Example of action verbs: analyze, inquiry, differentiate, organize, demonstrate, integrate. Example of assessments: case studies, discussions, questions, debate, essays, presentations, role-play. 5) Evaluate: make judgements based on a set of criteria. Example of action verbs: assess, coordinate, monitor, critique, conclude, test, judge. Example of assessments: projects, problems, case studies, simulations, critiques, debates. 6) Create: create original products, put together separate elements into a coherent whole. Example of action verbs: generate, design, produce, develop, construct, formulate. Example of assessments: projects, presentations, artifacts showcase. Adapted from Bloom’s Taxonomy Action Verbs and Activities by Lida Hokkanen, licensed under CC BY-NC-SA 4.0.">
            <a:hlinkClick r:id="rId2"/>
            <a:extLst>
              <a:ext uri="{FF2B5EF4-FFF2-40B4-BE49-F238E27FC236}">
                <a16:creationId xmlns:a16="http://schemas.microsoft.com/office/drawing/2014/main" id="{F2A3D805-1376-0FAF-0FCF-0E013594B56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1157" y="1600201"/>
            <a:ext cx="7029687" cy="4525963"/>
          </a:xfrm>
          <a:prstGeom prst="rect">
            <a:avLst/>
          </a:prstGeom>
          <a:noFill/>
          <a:ln>
            <a:noFill/>
          </a:ln>
        </p:spPr>
      </p:pic>
    </p:spTree>
    <p:extLst>
      <p:ext uri="{BB962C8B-B14F-4D97-AF65-F5344CB8AC3E}">
        <p14:creationId xmlns:p14="http://schemas.microsoft.com/office/powerpoint/2010/main" val="236853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1">
            <a:extLst>
              <a:ext uri="{FF2B5EF4-FFF2-40B4-BE49-F238E27FC236}">
                <a16:creationId xmlns:a16="http://schemas.microsoft.com/office/drawing/2014/main" id="{B654621A-CDF5-D063-9708-29EF6CDDB10A}"/>
              </a:ext>
            </a:extLst>
          </p:cNvPr>
          <p:cNvSpPr>
            <a:spLocks noGrp="1"/>
          </p:cNvSpPr>
          <p:nvPr>
            <p:ph type="title"/>
          </p:nvPr>
        </p:nvSpPr>
        <p:spPr/>
        <p:txBody>
          <a:bodyPr/>
          <a:lstStyle/>
          <a:p>
            <a:r>
              <a:rPr lang="en-GB" altLang="en-US" b="1"/>
              <a:t>Note:</a:t>
            </a:r>
            <a:endParaRPr lang="en-US" altLang="en-US"/>
          </a:p>
        </p:txBody>
      </p:sp>
      <p:sp>
        <p:nvSpPr>
          <p:cNvPr id="244739" name="Content Placeholder 2">
            <a:extLst>
              <a:ext uri="{FF2B5EF4-FFF2-40B4-BE49-F238E27FC236}">
                <a16:creationId xmlns:a16="http://schemas.microsoft.com/office/drawing/2014/main" id="{7974FF6B-A222-F9C4-546C-3F605DBAECAD}"/>
              </a:ext>
            </a:extLst>
          </p:cNvPr>
          <p:cNvSpPr>
            <a:spLocks noGrp="1"/>
          </p:cNvSpPr>
          <p:nvPr>
            <p:ph idx="1"/>
          </p:nvPr>
        </p:nvSpPr>
        <p:spPr/>
        <p:txBody>
          <a:bodyPr/>
          <a:lstStyle/>
          <a:p>
            <a:r>
              <a:rPr lang="en-GB" altLang="en-US" dirty="0"/>
              <a:t>Teachers shall use the revised Bloom’s taxonomy which has been found to satisfy the 21</a:t>
            </a:r>
            <a:r>
              <a:rPr lang="en-GB" altLang="en-US" baseline="30000" dirty="0"/>
              <a:t>st</a:t>
            </a:r>
            <a:r>
              <a:rPr lang="en-GB" altLang="en-US" dirty="0"/>
              <a:t> century teaching and learning.</a:t>
            </a:r>
          </a:p>
          <a:p>
            <a:pPr>
              <a:buFont typeface="Arial" panose="020B0604020202020204" pitchFamily="34" charset="0"/>
              <a:buNone/>
            </a:pPr>
            <a:endParaRPr lang="en-US" altLang="en-US" dirty="0"/>
          </a:p>
        </p:txBody>
      </p:sp>
    </p:spTree>
    <p:extLst>
      <p:ext uri="{BB962C8B-B14F-4D97-AF65-F5344CB8AC3E}">
        <p14:creationId xmlns:p14="http://schemas.microsoft.com/office/powerpoint/2010/main" val="3015266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itle 1">
            <a:extLst>
              <a:ext uri="{FF2B5EF4-FFF2-40B4-BE49-F238E27FC236}">
                <a16:creationId xmlns:a16="http://schemas.microsoft.com/office/drawing/2014/main" id="{C6F75CB6-7E86-7352-C4CB-544DB75C4CF6}"/>
              </a:ext>
            </a:extLst>
          </p:cNvPr>
          <p:cNvSpPr>
            <a:spLocks noGrp="1"/>
          </p:cNvSpPr>
          <p:nvPr>
            <p:ph type="title"/>
          </p:nvPr>
        </p:nvSpPr>
        <p:spPr/>
        <p:txBody>
          <a:bodyPr>
            <a:normAutofit fontScale="90000"/>
          </a:bodyPr>
          <a:lstStyle/>
          <a:p>
            <a:br>
              <a:rPr lang="en-GB" altLang="en-US" b="1" dirty="0"/>
            </a:br>
            <a:r>
              <a:rPr lang="en-GB" altLang="en-US" sz="3200" b="1" dirty="0"/>
              <a:t>Krathwohl’s Taxonomy of Affective Objectives</a:t>
            </a:r>
            <a:br>
              <a:rPr lang="en-GB" altLang="en-US" sz="3200" b="1" dirty="0"/>
            </a:br>
            <a:endParaRPr lang="en-US" altLang="en-US" sz="3200" dirty="0"/>
          </a:p>
        </p:txBody>
      </p:sp>
      <p:sp>
        <p:nvSpPr>
          <p:cNvPr id="245763" name="Content Placeholder 2">
            <a:extLst>
              <a:ext uri="{FF2B5EF4-FFF2-40B4-BE49-F238E27FC236}">
                <a16:creationId xmlns:a16="http://schemas.microsoft.com/office/drawing/2014/main" id="{6B7AD2DA-38A5-FF2B-3823-0676550F6FAD}"/>
              </a:ext>
            </a:extLst>
          </p:cNvPr>
          <p:cNvSpPr>
            <a:spLocks noGrp="1"/>
          </p:cNvSpPr>
          <p:nvPr>
            <p:ph idx="1"/>
          </p:nvPr>
        </p:nvSpPr>
        <p:spPr>
          <a:xfrm>
            <a:off x="838200" y="1376516"/>
            <a:ext cx="10515600" cy="4800447"/>
          </a:xfrm>
        </p:spPr>
        <p:txBody>
          <a:bodyPr>
            <a:normAutofit/>
          </a:bodyPr>
          <a:lstStyle/>
          <a:p>
            <a:pPr algn="just">
              <a:lnSpc>
                <a:spcPct val="107000"/>
              </a:lnSpc>
              <a:spcAft>
                <a:spcPts val="800"/>
              </a:spcAft>
            </a:pPr>
            <a:r>
              <a:rPr lang="en-US" sz="2400" dirty="0">
                <a:effectLst/>
                <a:latin typeface="Aptos" panose="020B0004020202020204" pitchFamily="34" charset="0"/>
                <a:ea typeface="Aptos" panose="020B0004020202020204" pitchFamily="34" charset="0"/>
                <a:cs typeface="Times New Roman" panose="02020603050405020304" pitchFamily="18" charset="0"/>
              </a:rPr>
              <a:t>The taxonomy, developed by David Krathwohl in 1964, focuses on the emotional domain of learning and emphasizes the development of attitudes, values, and feelings. </a:t>
            </a:r>
          </a:p>
          <a:p>
            <a:pPr algn="just">
              <a:lnSpc>
                <a:spcPct val="107000"/>
              </a:lnSpc>
              <a:spcAft>
                <a:spcPts val="800"/>
              </a:spcAft>
            </a:pPr>
            <a:r>
              <a:rPr lang="en-US" sz="2400" dirty="0">
                <a:effectLst/>
                <a:latin typeface="Aptos" panose="020B0004020202020204" pitchFamily="34" charset="0"/>
                <a:ea typeface="Aptos" panose="020B0004020202020204" pitchFamily="34" charset="0"/>
                <a:cs typeface="Times New Roman" panose="02020603050405020304" pitchFamily="18" charset="0"/>
              </a:rPr>
              <a:t>The taxonomy describes how learners engage with emotional responses to stimuli, such as how they feel about a subject, their willingness to engage in specific behaviors, or the value they place on ideas and concepts. </a:t>
            </a:r>
          </a:p>
          <a:p>
            <a:pPr algn="just">
              <a:lnSpc>
                <a:spcPct val="107000"/>
              </a:lnSpc>
              <a:spcAft>
                <a:spcPts val="800"/>
              </a:spcAft>
            </a:pPr>
            <a:r>
              <a:rPr lang="en-US" sz="2400" dirty="0">
                <a:effectLst/>
                <a:latin typeface="Aptos" panose="020B0004020202020204" pitchFamily="34" charset="0"/>
                <a:ea typeface="Aptos" panose="020B0004020202020204" pitchFamily="34" charset="0"/>
                <a:cs typeface="Times New Roman" panose="02020603050405020304" pitchFamily="18" charset="0"/>
              </a:rPr>
              <a:t>It guides teachers in fostering not just intellectual but also emotional development in students.</a:t>
            </a:r>
          </a:p>
          <a:p>
            <a:pPr algn="just">
              <a:lnSpc>
                <a:spcPct val="107000"/>
              </a:lnSpc>
              <a:spcAft>
                <a:spcPts val="800"/>
              </a:spcAft>
            </a:pPr>
            <a:endParaRPr lang="en-RW" sz="24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endParaRPr lang="en-RW" sz="1800" dirty="0">
              <a:effectLst/>
              <a:latin typeface="Aptos" panose="020B0004020202020204" pitchFamily="34" charset="0"/>
              <a:ea typeface="Aptos" panose="020B0004020202020204" pitchFamily="34" charset="0"/>
              <a:cs typeface="Times New Roman" panose="02020603050405020304" pitchFamily="18" charset="0"/>
            </a:endParaRPr>
          </a:p>
          <a:p>
            <a:endParaRPr lang="en-GB" altLang="en-US" sz="2400" dirty="0"/>
          </a:p>
          <a:p>
            <a:endParaRPr lang="en-US" altLang="en-US" sz="2400" dirty="0"/>
          </a:p>
        </p:txBody>
      </p:sp>
    </p:spTree>
    <p:extLst>
      <p:ext uri="{BB962C8B-B14F-4D97-AF65-F5344CB8AC3E}">
        <p14:creationId xmlns:p14="http://schemas.microsoft.com/office/powerpoint/2010/main" val="941341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AD924-3766-8581-B98F-177F5009C44E}"/>
              </a:ext>
            </a:extLst>
          </p:cNvPr>
          <p:cNvSpPr>
            <a:spLocks noGrp="1"/>
          </p:cNvSpPr>
          <p:nvPr>
            <p:ph type="title"/>
          </p:nvPr>
        </p:nvSpPr>
        <p:spPr/>
        <p:txBody>
          <a:bodyPr>
            <a:normAutofit/>
          </a:bodyPr>
          <a:lstStyle/>
          <a:p>
            <a:r>
              <a:rPr lang="en-GB" altLang="en-US" sz="3200" b="1" dirty="0"/>
              <a:t>Krathwohl’s Taxonomy of Affective Objectives</a:t>
            </a:r>
            <a:endParaRPr lang="en-RW" sz="3200" dirty="0"/>
          </a:p>
        </p:txBody>
      </p:sp>
      <p:sp>
        <p:nvSpPr>
          <p:cNvPr id="3" name="Content Placeholder 2">
            <a:extLst>
              <a:ext uri="{FF2B5EF4-FFF2-40B4-BE49-F238E27FC236}">
                <a16:creationId xmlns:a16="http://schemas.microsoft.com/office/drawing/2014/main" id="{0C797633-A316-71A5-3260-C83E6759908A}"/>
              </a:ext>
            </a:extLst>
          </p:cNvPr>
          <p:cNvSpPr>
            <a:spLocks noGrp="1"/>
          </p:cNvSpPr>
          <p:nvPr>
            <p:ph idx="1"/>
          </p:nvPr>
        </p:nvSpPr>
        <p:spPr/>
        <p:txBody>
          <a:bodyPr/>
          <a:lstStyle/>
          <a:p>
            <a:r>
              <a:rPr lang="en-US" sz="2800" dirty="0">
                <a:latin typeface="Aptos" panose="020B0004020202020204" pitchFamily="34" charset="0"/>
                <a:ea typeface="Aptos" panose="020B0004020202020204" pitchFamily="34" charset="0"/>
                <a:cs typeface="Times New Roman" panose="02020603050405020304" pitchFamily="18" charset="0"/>
              </a:rPr>
              <a:t>The taxonomy is related to the affective domain which </a:t>
            </a:r>
            <a:r>
              <a:rPr lang="en-US" altLang="en-US" sz="2800" dirty="0"/>
              <a:t>includes </a:t>
            </a:r>
            <a:r>
              <a:rPr lang="en-US" altLang="en-US" sz="2800" b="1" dirty="0"/>
              <a:t>the manner in which we deal with things emotionally</a:t>
            </a:r>
            <a:r>
              <a:rPr lang="en-US" altLang="en-US" sz="2800" dirty="0"/>
              <a:t>, such as feelings, values, appreciation, enthusiasm/interest, motivation and attitudes.</a:t>
            </a:r>
          </a:p>
          <a:p>
            <a:r>
              <a:rPr lang="en-GB" altLang="en-US" sz="2800" dirty="0"/>
              <a:t>The domain of affectivity comprises emotions, sentiments, passions, etc. </a:t>
            </a:r>
          </a:p>
          <a:p>
            <a:r>
              <a:rPr lang="en-GB" altLang="en-US" sz="2800" dirty="0"/>
              <a:t>Briefly, it is comprised of whatever is related to pleasure and displeasure.</a:t>
            </a:r>
          </a:p>
          <a:p>
            <a:endParaRPr lang="en-RW" dirty="0"/>
          </a:p>
        </p:txBody>
      </p:sp>
    </p:spTree>
    <p:extLst>
      <p:ext uri="{BB962C8B-B14F-4D97-AF65-F5344CB8AC3E}">
        <p14:creationId xmlns:p14="http://schemas.microsoft.com/office/powerpoint/2010/main" val="1039454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a:extLst>
              <a:ext uri="{FF2B5EF4-FFF2-40B4-BE49-F238E27FC236}">
                <a16:creationId xmlns:a16="http://schemas.microsoft.com/office/drawing/2014/main" id="{C20680B0-F697-F497-C7A2-9563A5482E85}"/>
              </a:ext>
            </a:extLst>
          </p:cNvPr>
          <p:cNvSpPr>
            <a:spLocks noGrp="1"/>
          </p:cNvSpPr>
          <p:nvPr>
            <p:ph type="title"/>
          </p:nvPr>
        </p:nvSpPr>
        <p:spPr/>
        <p:txBody>
          <a:bodyPr>
            <a:normAutofit/>
          </a:bodyPr>
          <a:lstStyle/>
          <a:p>
            <a:r>
              <a:rPr lang="en-GB" altLang="en-US" sz="3200" b="1" dirty="0"/>
              <a:t>Krathwohl’s Taxonomy of Affective Objectives</a:t>
            </a:r>
            <a:endParaRPr lang="en-US" altLang="en-US" sz="3200" dirty="0"/>
          </a:p>
        </p:txBody>
      </p:sp>
      <p:sp>
        <p:nvSpPr>
          <p:cNvPr id="246787" name="Content Placeholder 2">
            <a:extLst>
              <a:ext uri="{FF2B5EF4-FFF2-40B4-BE49-F238E27FC236}">
                <a16:creationId xmlns:a16="http://schemas.microsoft.com/office/drawing/2014/main" id="{C9AE91ED-6C05-8C8B-44F2-DAE3FE0000BB}"/>
              </a:ext>
            </a:extLst>
          </p:cNvPr>
          <p:cNvSpPr>
            <a:spLocks noGrp="1"/>
          </p:cNvSpPr>
          <p:nvPr>
            <p:ph idx="1"/>
          </p:nvPr>
        </p:nvSpPr>
        <p:spPr/>
        <p:txBody>
          <a:bodyPr/>
          <a:lstStyle/>
          <a:p>
            <a:r>
              <a:rPr lang="en-GB" altLang="en-US" dirty="0"/>
              <a:t> </a:t>
            </a:r>
            <a:r>
              <a:rPr lang="en-GB" altLang="en-US" sz="2400" dirty="0"/>
              <a:t>This domain is also called </a:t>
            </a:r>
            <a:r>
              <a:rPr lang="en-GB" altLang="en-US" sz="2400" b="1" dirty="0"/>
              <a:t>the domain of attitudes</a:t>
            </a:r>
            <a:r>
              <a:rPr lang="en-GB" altLang="en-US" sz="2400" dirty="0"/>
              <a:t>. </a:t>
            </a:r>
          </a:p>
          <a:p>
            <a:r>
              <a:rPr lang="en-GB" altLang="en-US" sz="2400" dirty="0"/>
              <a:t>An attitude is understood as an internal disposition of the person that is expressed through learned and moderated emotional reactions and then felt every time when that person faces an object, a situation, an idea or an activity. </a:t>
            </a:r>
          </a:p>
          <a:p>
            <a:r>
              <a:rPr lang="en-GB" altLang="en-US" sz="2400" dirty="0"/>
              <a:t>These emotional reactions make the person to be favourable or unfavourable towards that object.</a:t>
            </a:r>
            <a:endParaRPr lang="en-US" altLang="en-US" sz="2400" dirty="0"/>
          </a:p>
          <a:p>
            <a:endParaRPr lang="en-GB" altLang="en-US" dirty="0"/>
          </a:p>
          <a:p>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51E3A-E778-2B8D-F95C-BF89E0DB7B66}"/>
              </a:ext>
            </a:extLst>
          </p:cNvPr>
          <p:cNvSpPr>
            <a:spLocks noGrp="1"/>
          </p:cNvSpPr>
          <p:nvPr>
            <p:ph type="title"/>
          </p:nvPr>
        </p:nvSpPr>
        <p:spPr/>
        <p:txBody>
          <a:bodyPr>
            <a:normAutofit/>
          </a:bodyPr>
          <a:lstStyle/>
          <a:p>
            <a:r>
              <a:rPr lang="en-RW" sz="3200" b="1" dirty="0">
                <a:effectLst/>
                <a:latin typeface="Aptos" panose="020B0004020202020204" pitchFamily="34" charset="0"/>
                <a:ea typeface="Aptos" panose="020B0004020202020204" pitchFamily="34" charset="0"/>
                <a:cs typeface="Times New Roman" panose="02020603050405020304" pitchFamily="18" charset="0"/>
              </a:rPr>
              <a:t>Levels of Krathwohl’s Taxonomy of Affective Objectives</a:t>
            </a:r>
            <a:endParaRPr lang="en-RW" sz="3200" dirty="0"/>
          </a:p>
        </p:txBody>
      </p:sp>
      <p:sp>
        <p:nvSpPr>
          <p:cNvPr id="3" name="Content Placeholder 2">
            <a:extLst>
              <a:ext uri="{FF2B5EF4-FFF2-40B4-BE49-F238E27FC236}">
                <a16:creationId xmlns:a16="http://schemas.microsoft.com/office/drawing/2014/main" id="{A95FF1E7-194A-1BBC-2890-A2265F2972FC}"/>
              </a:ext>
            </a:extLst>
          </p:cNvPr>
          <p:cNvSpPr>
            <a:spLocks noGrp="1"/>
          </p:cNvSpPr>
          <p:nvPr>
            <p:ph idx="1"/>
          </p:nvPr>
        </p:nvSpPr>
        <p:spPr/>
        <p:txBody>
          <a:bodyPr>
            <a:normAutofit/>
          </a:bodyPr>
          <a:lstStyle/>
          <a:p>
            <a:r>
              <a:rPr lang="en-GB" altLang="en-US" sz="2400" dirty="0"/>
              <a:t>Krathwohl, in his taxonomy, put up </a:t>
            </a:r>
            <a:r>
              <a:rPr lang="en-GB" altLang="en-US" sz="2400" b="1" dirty="0"/>
              <a:t>five processes</a:t>
            </a:r>
            <a:r>
              <a:rPr lang="en-GB" altLang="en-US" sz="2400" dirty="0"/>
              <a:t> in the acquisition of attitudes which correspond to </a:t>
            </a:r>
            <a:r>
              <a:rPr lang="en-GB" altLang="en-US" sz="2400" b="1" dirty="0"/>
              <a:t>five taxonomic levels </a:t>
            </a:r>
            <a:r>
              <a:rPr lang="en-GB" altLang="en-US" sz="2400" dirty="0"/>
              <a:t>to be evaluated in the learners in order to ensure the achievement of affective objectives </a:t>
            </a:r>
          </a:p>
          <a:p>
            <a:r>
              <a:rPr lang="en-RW" sz="2400" dirty="0">
                <a:effectLst/>
                <a:ea typeface="Aptos" panose="020B0004020202020204" pitchFamily="34" charset="0"/>
                <a:cs typeface="Times New Roman" panose="02020603050405020304" pitchFamily="18" charset="0"/>
              </a:rPr>
              <a:t>Each level describes how students may change their attitudes, values, and feelings toward something</a:t>
            </a:r>
            <a:r>
              <a:rPr lang="en-US" sz="2400" dirty="0">
                <a:effectLst/>
                <a:ea typeface="Aptos" panose="020B0004020202020204" pitchFamily="34" charset="0"/>
                <a:cs typeface="Times New Roman" panose="02020603050405020304" pitchFamily="18" charset="0"/>
              </a:rPr>
              <a:t>.</a:t>
            </a:r>
          </a:p>
          <a:p>
            <a:r>
              <a:rPr lang="en-US" sz="2400" dirty="0">
                <a:ea typeface="Aptos" panose="020B0004020202020204" pitchFamily="34" charset="0"/>
                <a:cs typeface="Times New Roman" panose="02020603050405020304" pitchFamily="18" charset="0"/>
              </a:rPr>
              <a:t>The</a:t>
            </a:r>
            <a:r>
              <a:rPr lang="en-RW" sz="2400" dirty="0">
                <a:effectLst/>
                <a:ea typeface="Aptos" panose="020B0004020202020204" pitchFamily="34" charset="0"/>
                <a:cs typeface="Times New Roman" panose="02020603050405020304" pitchFamily="18" charset="0"/>
              </a:rPr>
              <a:t> five hierarchical levels, progress from the simplest to the most complex emotional responses</a:t>
            </a:r>
            <a:r>
              <a:rPr lang="en-GB" sz="2400" b="1" dirty="0">
                <a:effectLst/>
                <a:ea typeface="Aptos" panose="020B0004020202020204" pitchFamily="34" charset="0"/>
                <a:cs typeface="Times New Roman" panose="02020603050405020304" pitchFamily="18" charset="0"/>
              </a:rPr>
              <a:t>:</a:t>
            </a:r>
            <a:r>
              <a:rPr lang="en-GB" altLang="en-US" sz="2400" b="1" dirty="0">
                <a:cs typeface="Times New Roman" panose="02020603050405020304" pitchFamily="18" charset="0"/>
              </a:rPr>
              <a:t>Receiving, Responding, Valuing, Organization and Characterisation</a:t>
            </a:r>
            <a:r>
              <a:rPr lang="en-GB" altLang="en-US" sz="2400" b="1" dirty="0">
                <a:latin typeface="Times New Roman" panose="02020603050405020304" pitchFamily="18" charset="0"/>
                <a:cs typeface="Times New Roman" panose="02020603050405020304" pitchFamily="18" charset="0"/>
              </a:rPr>
              <a:t>.</a:t>
            </a:r>
          </a:p>
          <a:p>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endParaRPr lang="en-GB" altLang="en-US" sz="2800" dirty="0"/>
          </a:p>
        </p:txBody>
      </p:sp>
    </p:spTree>
    <p:extLst>
      <p:ext uri="{BB962C8B-B14F-4D97-AF65-F5344CB8AC3E}">
        <p14:creationId xmlns:p14="http://schemas.microsoft.com/office/powerpoint/2010/main" val="128012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6C184CF-E303-C9DE-53FC-78809A956751}"/>
              </a:ext>
            </a:extLst>
          </p:cNvPr>
          <p:cNvSpPr>
            <a:spLocks noGrp="1"/>
          </p:cNvSpPr>
          <p:nvPr>
            <p:ph type="title"/>
          </p:nvPr>
        </p:nvSpPr>
        <p:spPr/>
        <p:txBody>
          <a:bodyPr/>
          <a:lstStyle/>
          <a:p>
            <a:r>
              <a:rPr lang="en-ZA" altLang="en-US" sz="3200" b="1" dirty="0"/>
              <a:t>Unit content </a:t>
            </a:r>
          </a:p>
        </p:txBody>
      </p:sp>
      <p:sp>
        <p:nvSpPr>
          <p:cNvPr id="12291" name="Content Placeholder 2">
            <a:extLst>
              <a:ext uri="{FF2B5EF4-FFF2-40B4-BE49-F238E27FC236}">
                <a16:creationId xmlns:a16="http://schemas.microsoft.com/office/drawing/2014/main" id="{18ADCC99-024C-40BE-322E-B18F63F722D3}"/>
              </a:ext>
            </a:extLst>
          </p:cNvPr>
          <p:cNvSpPr>
            <a:spLocks noGrp="1"/>
          </p:cNvSpPr>
          <p:nvPr>
            <p:ph idx="1"/>
          </p:nvPr>
        </p:nvSpPr>
        <p:spPr/>
        <p:txBody>
          <a:bodyPr/>
          <a:lstStyle/>
          <a:p>
            <a:pPr eaLnBrk="1" hangingPunct="1"/>
            <a:r>
              <a:rPr lang="en-US" altLang="en-US" sz="2400" dirty="0"/>
              <a:t>Definitions</a:t>
            </a:r>
          </a:p>
          <a:p>
            <a:pPr lvl="2" eaLnBrk="1" hangingPunct="1"/>
            <a:r>
              <a:rPr lang="en-US" altLang="en-US" sz="2400" dirty="0"/>
              <a:t>Taxonomy in general</a:t>
            </a:r>
          </a:p>
          <a:p>
            <a:pPr lvl="2" eaLnBrk="1" hangingPunct="1"/>
            <a:r>
              <a:rPr lang="en-US" altLang="en-US" sz="2400" dirty="0"/>
              <a:t>Taxonomy of educational objectives</a:t>
            </a:r>
          </a:p>
          <a:p>
            <a:pPr eaLnBrk="1" hangingPunct="1"/>
            <a:r>
              <a:rPr lang="en-US" altLang="en-US" sz="2400" dirty="0"/>
              <a:t>Category of taxonomies</a:t>
            </a:r>
          </a:p>
          <a:p>
            <a:pPr eaLnBrk="1" hangingPunct="1"/>
            <a:r>
              <a:rPr lang="en-US" altLang="en-US" sz="2400" dirty="0"/>
              <a:t>Defining effective educational objectives</a:t>
            </a:r>
          </a:p>
          <a:p>
            <a:pPr eaLnBrk="1" hangingPunct="1"/>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1">
            <a:extLst>
              <a:ext uri="{FF2B5EF4-FFF2-40B4-BE49-F238E27FC236}">
                <a16:creationId xmlns:a16="http://schemas.microsoft.com/office/drawing/2014/main" id="{D9937D47-E5BC-19FE-30AC-B61AC803E124}"/>
              </a:ext>
            </a:extLst>
          </p:cNvPr>
          <p:cNvSpPr>
            <a:spLocks noGrp="1"/>
          </p:cNvSpPr>
          <p:nvPr>
            <p:ph type="title"/>
          </p:nvPr>
        </p:nvSpPr>
        <p:spPr/>
        <p:txBody>
          <a:bodyPr>
            <a:normAutofit/>
          </a:bodyPr>
          <a:lstStyle/>
          <a:p>
            <a:r>
              <a:rPr lang="en-GB" altLang="en-US" sz="2400" b="1" dirty="0"/>
              <a:t>(</a:t>
            </a:r>
            <a:r>
              <a:rPr lang="en-GB" altLang="en-US" sz="2400" b="1" dirty="0" err="1"/>
              <a:t>i</a:t>
            </a:r>
            <a:r>
              <a:rPr lang="en-GB" altLang="en-US" sz="2400" b="1" dirty="0"/>
              <a:t>)Receiving (Level of awareness)</a:t>
            </a:r>
            <a:endParaRPr lang="en-US" altLang="en-US" sz="2400" dirty="0"/>
          </a:p>
        </p:txBody>
      </p:sp>
      <p:sp>
        <p:nvSpPr>
          <p:cNvPr id="248835" name="Content Placeholder 2">
            <a:extLst>
              <a:ext uri="{FF2B5EF4-FFF2-40B4-BE49-F238E27FC236}">
                <a16:creationId xmlns:a16="http://schemas.microsoft.com/office/drawing/2014/main" id="{BFC19D89-D6EF-8A99-CFCC-7D741B5FCE93}"/>
              </a:ext>
            </a:extLst>
          </p:cNvPr>
          <p:cNvSpPr>
            <a:spLocks noGrp="1"/>
          </p:cNvSpPr>
          <p:nvPr>
            <p:ph idx="1"/>
          </p:nvPr>
        </p:nvSpPr>
        <p:spPr/>
        <p:txBody>
          <a:bodyPr>
            <a:normAutofit fontScale="92500" lnSpcReduction="10000"/>
          </a:bodyPr>
          <a:lstStyle/>
          <a:p>
            <a:pPr lvl="0">
              <a:lnSpc>
                <a:spcPct val="107000"/>
              </a:lnSpc>
              <a:spcAft>
                <a:spcPts val="800"/>
              </a:spcAft>
              <a:buSzPts val="1000"/>
              <a:tabLst>
                <a:tab pos="457200" algn="l"/>
              </a:tabLst>
            </a:pPr>
            <a:r>
              <a:rPr lang="en-RW" sz="2400" dirty="0">
                <a:effectLst/>
                <a:ea typeface="Aptos" panose="020B0004020202020204" pitchFamily="34" charset="0"/>
                <a:cs typeface="Times New Roman" panose="02020603050405020304" pitchFamily="18" charset="0"/>
              </a:rPr>
              <a:t>At this level, learners are simply aware of or willing to receive information or stimuli. </a:t>
            </a:r>
            <a:endParaRPr lang="en-US" sz="2400" dirty="0">
              <a:effectLst/>
              <a:ea typeface="Aptos" panose="020B0004020202020204" pitchFamily="34" charset="0"/>
              <a:cs typeface="Times New Roman" panose="02020603050405020304" pitchFamily="18" charset="0"/>
            </a:endParaRPr>
          </a:p>
          <a:p>
            <a:r>
              <a:rPr lang="en-GB" altLang="en-US" sz="2400" dirty="0"/>
              <a:t>The learner is sensitised about the existence of certain phenomena and stimuli.</a:t>
            </a:r>
          </a:p>
          <a:p>
            <a:r>
              <a:rPr lang="en-GB" altLang="en-US" sz="2400" dirty="0"/>
              <a:t> He/she is incited to receive them and pay attention to them </a:t>
            </a:r>
          </a:p>
          <a:p>
            <a:r>
              <a:rPr lang="en-RW" sz="2400" dirty="0">
                <a:effectLst/>
                <a:ea typeface="Aptos" panose="020B0004020202020204" pitchFamily="34" charset="0"/>
                <a:cs typeface="Times New Roman" panose="02020603050405020304" pitchFamily="18" charset="0"/>
              </a:rPr>
              <a:t>It involves the passive process of attending to something and being open to it.</a:t>
            </a:r>
            <a:endParaRPr lang="en-US" sz="2400" dirty="0">
              <a:effectLst/>
              <a:ea typeface="Aptos" panose="020B0004020202020204" pitchFamily="34" charset="0"/>
              <a:cs typeface="Times New Roman" panose="02020603050405020304" pitchFamily="18" charset="0"/>
            </a:endParaRPr>
          </a:p>
          <a:p>
            <a:r>
              <a:rPr lang="en-RW" sz="2400" dirty="0">
                <a:effectLst/>
                <a:ea typeface="Aptos" panose="020B0004020202020204" pitchFamily="34" charset="0"/>
                <a:cs typeface="Times New Roman" panose="02020603050405020304" pitchFamily="18" charset="0"/>
              </a:rPr>
              <a:t>Key </a:t>
            </a:r>
            <a:r>
              <a:rPr lang="en-RW" sz="2600" dirty="0">
                <a:effectLst/>
                <a:ea typeface="Aptos" panose="020B0004020202020204" pitchFamily="34" charset="0"/>
                <a:cs typeface="Times New Roman" panose="02020603050405020304" pitchFamily="18" charset="0"/>
              </a:rPr>
              <a:t>action verbs</a:t>
            </a:r>
            <a:r>
              <a:rPr lang="en-RW" sz="2400" dirty="0">
                <a:effectLst/>
                <a:ea typeface="Aptos" panose="020B0004020202020204" pitchFamily="34" charset="0"/>
                <a:cs typeface="Times New Roman" panose="02020603050405020304" pitchFamily="18" charset="0"/>
              </a:rPr>
              <a:t>: listen, pay attention, notice, observe, be aware.</a:t>
            </a:r>
            <a:endParaRPr lang="en-US" sz="2400" dirty="0">
              <a:effectLst/>
              <a:ea typeface="Aptos" panose="020B0004020202020204" pitchFamily="34" charset="0"/>
              <a:cs typeface="Times New Roman" panose="02020603050405020304" pitchFamily="18" charset="0"/>
            </a:endParaRPr>
          </a:p>
          <a:p>
            <a:r>
              <a:rPr lang="en-RW" sz="2400" dirty="0">
                <a:effectLst/>
                <a:ea typeface="Aptos" panose="020B0004020202020204" pitchFamily="34" charset="0"/>
                <a:cs typeface="Times New Roman" panose="02020603050405020304" pitchFamily="18" charset="0"/>
              </a:rPr>
              <a:t>Examples:</a:t>
            </a:r>
          </a:p>
          <a:p>
            <a:pPr marL="742950" lvl="1" indent="-285750">
              <a:lnSpc>
                <a:spcPct val="107000"/>
              </a:lnSpc>
              <a:spcAft>
                <a:spcPts val="800"/>
              </a:spcAft>
              <a:buSzPts val="1000"/>
              <a:buFont typeface="Courier New" panose="02070309020205020404" pitchFamily="49" charset="0"/>
              <a:buChar char="o"/>
              <a:tabLst>
                <a:tab pos="914400" algn="l"/>
              </a:tabLst>
            </a:pPr>
            <a:r>
              <a:rPr lang="en-RW" dirty="0">
                <a:effectLst/>
                <a:ea typeface="Aptos" panose="020B0004020202020204" pitchFamily="34" charset="0"/>
                <a:cs typeface="Times New Roman" panose="02020603050405020304" pitchFamily="18" charset="0"/>
              </a:rPr>
              <a:t>Listen attentively to a class discussion on environmental issues.</a:t>
            </a:r>
          </a:p>
          <a:p>
            <a:pPr marL="742950" lvl="1" indent="-285750">
              <a:lnSpc>
                <a:spcPct val="107000"/>
              </a:lnSpc>
              <a:spcAft>
                <a:spcPts val="800"/>
              </a:spcAft>
              <a:buSzPts val="1000"/>
              <a:buFont typeface="Courier New" panose="02070309020205020404" pitchFamily="49" charset="0"/>
              <a:buChar char="o"/>
              <a:tabLst>
                <a:tab pos="914400" algn="l"/>
              </a:tabLst>
            </a:pPr>
            <a:r>
              <a:rPr lang="en-RW" dirty="0">
                <a:effectLst/>
                <a:ea typeface="Aptos" panose="020B0004020202020204" pitchFamily="34" charset="0"/>
                <a:cs typeface="Times New Roman" panose="02020603050405020304" pitchFamily="18" charset="0"/>
              </a:rPr>
              <a:t>Observe the ethical </a:t>
            </a:r>
            <a:r>
              <a:rPr lang="en-RW" dirty="0" err="1">
                <a:effectLst/>
                <a:ea typeface="Aptos" panose="020B0004020202020204" pitchFamily="34" charset="0"/>
                <a:cs typeface="Times New Roman" panose="02020603050405020304" pitchFamily="18" charset="0"/>
              </a:rPr>
              <a:t>behavior</a:t>
            </a:r>
            <a:r>
              <a:rPr lang="en-RW" dirty="0">
                <a:effectLst/>
                <a:ea typeface="Aptos" panose="020B0004020202020204" pitchFamily="34" charset="0"/>
                <a:cs typeface="Times New Roman" panose="02020603050405020304" pitchFamily="18" charset="0"/>
              </a:rPr>
              <a:t> demonstrated by a role model.</a:t>
            </a:r>
            <a:endParaRPr lang="en-US" dirty="0">
              <a:effectLst/>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US" altLang="en-US" dirty="0">
                <a:cs typeface="Times New Roman" panose="02020603050405020304" pitchFamily="18" charset="0"/>
              </a:rPr>
              <a:t>L</a:t>
            </a:r>
            <a:r>
              <a:rPr lang="en-GB" altLang="en-US" dirty="0" err="1"/>
              <a:t>arners</a:t>
            </a:r>
            <a:r>
              <a:rPr lang="en-GB" altLang="en-US" dirty="0"/>
              <a:t> receive sounds, get knowledge of the existence of the school regulation, learners listen the music on radio, etc.</a:t>
            </a:r>
            <a:endParaRPr lang="en-US" altLang="en-US" dirty="0"/>
          </a:p>
          <a:p>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a:extLst>
              <a:ext uri="{FF2B5EF4-FFF2-40B4-BE49-F238E27FC236}">
                <a16:creationId xmlns:a16="http://schemas.microsoft.com/office/drawing/2014/main" id="{24F0713F-504C-EAA4-6CD8-32A79D5C236D}"/>
              </a:ext>
            </a:extLst>
          </p:cNvPr>
          <p:cNvSpPr>
            <a:spLocks noGrp="1"/>
          </p:cNvSpPr>
          <p:nvPr>
            <p:ph type="title"/>
          </p:nvPr>
        </p:nvSpPr>
        <p:spPr/>
        <p:txBody>
          <a:bodyPr/>
          <a:lstStyle/>
          <a:p>
            <a:r>
              <a:rPr lang="en-GB" altLang="en-US" sz="5400" dirty="0"/>
              <a:t> </a:t>
            </a:r>
            <a:r>
              <a:rPr lang="en-GB" altLang="en-US" sz="3200" b="1" dirty="0"/>
              <a:t>(ii) Responding (Level of participation)</a:t>
            </a:r>
            <a:endParaRPr lang="en-US" altLang="en-US" sz="3200" dirty="0"/>
          </a:p>
        </p:txBody>
      </p:sp>
      <p:sp>
        <p:nvSpPr>
          <p:cNvPr id="249859" name="Content Placeholder 2">
            <a:extLst>
              <a:ext uri="{FF2B5EF4-FFF2-40B4-BE49-F238E27FC236}">
                <a16:creationId xmlns:a16="http://schemas.microsoft.com/office/drawing/2014/main" id="{479B8773-80F9-AF95-45B3-F26E8647BA4B}"/>
              </a:ext>
            </a:extLst>
          </p:cNvPr>
          <p:cNvSpPr>
            <a:spLocks noGrp="1"/>
          </p:cNvSpPr>
          <p:nvPr>
            <p:ph idx="1"/>
          </p:nvPr>
        </p:nvSpPr>
        <p:spPr>
          <a:xfrm>
            <a:off x="838200" y="1825624"/>
            <a:ext cx="10515600" cy="5125781"/>
          </a:xfrm>
        </p:spPr>
        <p:txBody>
          <a:bodyPr>
            <a:normAutofit/>
          </a:bodyPr>
          <a:lstStyle/>
          <a:p>
            <a:r>
              <a:rPr lang="en-US" altLang="en-US" sz="2400" dirty="0"/>
              <a:t>This is a reaction to an event.</a:t>
            </a:r>
            <a:r>
              <a:rPr lang="en-GB" altLang="en-US" sz="2400" dirty="0"/>
              <a:t> </a:t>
            </a:r>
          </a:p>
          <a:p>
            <a:r>
              <a:rPr lang="en-GB" altLang="en-US" sz="2400" dirty="0"/>
              <a:t>The learner reacts beyond the simple attention aiming at discovering more and feels the pleasure to go deep. </a:t>
            </a:r>
          </a:p>
          <a:p>
            <a:r>
              <a:rPr lang="en-RW" sz="2400" dirty="0">
                <a:effectLst/>
                <a:ea typeface="Aptos" panose="020B0004020202020204" pitchFamily="34" charset="0"/>
                <a:cs typeface="Times New Roman" panose="02020603050405020304" pitchFamily="18" charset="0"/>
              </a:rPr>
              <a:t>Learners actively participate in or respond to stimuli. This could involve following instructions, providing feedback, or engaging in a specific activity</a:t>
            </a:r>
            <a:endParaRPr lang="en-GB" altLang="en-US" sz="2400" dirty="0"/>
          </a:p>
          <a:p>
            <a:r>
              <a:rPr lang="en-GB" altLang="en-US" sz="2400" dirty="0"/>
              <a:t>He/she is sufficiently engaged in the object, a phenomenon or an activity in order to discover it.</a:t>
            </a:r>
          </a:p>
          <a:p>
            <a:r>
              <a:rPr lang="en-GB" altLang="en-US" sz="2400" dirty="0"/>
              <a:t> Examples: students will give a clap after a speech; they accept that the school regulation be respected or will participate in the drama festival.</a:t>
            </a:r>
            <a:r>
              <a:rPr lang="en-US" altLang="en-US" sz="2400" dirty="0"/>
              <a:t> </a:t>
            </a:r>
            <a:r>
              <a:rPr lang="en-RW" sz="2400" dirty="0">
                <a:effectLst/>
                <a:ea typeface="Aptos" panose="020B0004020202020204" pitchFamily="34" charset="0"/>
                <a:cs typeface="Times New Roman" panose="02020603050405020304" pitchFamily="18" charset="0"/>
              </a:rPr>
              <a:t>Participate in a group discussion about the importance of teamwork.</a:t>
            </a:r>
            <a:r>
              <a:rPr lang="en-US" sz="2400" dirty="0">
                <a:effectLst/>
                <a:ea typeface="Aptos" panose="020B0004020202020204" pitchFamily="34" charset="0"/>
                <a:cs typeface="Times New Roman" panose="02020603050405020304" pitchFamily="18" charset="0"/>
              </a:rPr>
              <a:t> </a:t>
            </a:r>
            <a:r>
              <a:rPr lang="en-RW" sz="2400" dirty="0">
                <a:effectLst/>
                <a:ea typeface="Aptos" panose="020B0004020202020204" pitchFamily="34" charset="0"/>
                <a:cs typeface="Times New Roman" panose="02020603050405020304" pitchFamily="18" charset="0"/>
              </a:rPr>
              <a:t>Complete a survey to express opinions on school policies</a:t>
            </a:r>
            <a:r>
              <a:rPr lang="en-US" sz="2400" dirty="0">
                <a:effectLst/>
                <a:ea typeface="Aptos" panose="020B0004020202020204" pitchFamily="34" charset="0"/>
                <a:cs typeface="Times New Roman" panose="02020603050405020304" pitchFamily="18" charset="0"/>
              </a:rPr>
              <a:t>.</a:t>
            </a:r>
          </a:p>
          <a:p>
            <a:r>
              <a:rPr lang="en-RW" sz="2400" dirty="0">
                <a:effectLst/>
                <a:latin typeface="Aptos" panose="020B0004020202020204" pitchFamily="34" charset="0"/>
                <a:ea typeface="Aptos" panose="020B0004020202020204" pitchFamily="34" charset="0"/>
                <a:cs typeface="Times New Roman" panose="02020603050405020304" pitchFamily="18" charset="0"/>
              </a:rPr>
              <a:t>Key action verbs: respond, participate, discuss, answer, contribute, react.</a:t>
            </a:r>
          </a:p>
          <a:p>
            <a:endParaRPr lang="en-US" alt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a:extLst>
              <a:ext uri="{FF2B5EF4-FFF2-40B4-BE49-F238E27FC236}">
                <a16:creationId xmlns:a16="http://schemas.microsoft.com/office/drawing/2014/main" id="{6BCEF13D-BE7D-BE20-23D7-B8E6A6D13C6A}"/>
              </a:ext>
            </a:extLst>
          </p:cNvPr>
          <p:cNvSpPr>
            <a:spLocks noGrp="1"/>
          </p:cNvSpPr>
          <p:nvPr>
            <p:ph type="title"/>
          </p:nvPr>
        </p:nvSpPr>
        <p:spPr/>
        <p:txBody>
          <a:bodyPr>
            <a:normAutofit/>
          </a:bodyPr>
          <a:lstStyle/>
          <a:p>
            <a:r>
              <a:rPr lang="en-GB" altLang="en-US" sz="3200" b="1" dirty="0"/>
              <a:t>(iii) Valuing (Level of value development)</a:t>
            </a:r>
            <a:endParaRPr lang="en-US" altLang="en-US" sz="3200" dirty="0"/>
          </a:p>
        </p:txBody>
      </p:sp>
      <p:sp>
        <p:nvSpPr>
          <p:cNvPr id="250883" name="Content Placeholder 2">
            <a:extLst>
              <a:ext uri="{FF2B5EF4-FFF2-40B4-BE49-F238E27FC236}">
                <a16:creationId xmlns:a16="http://schemas.microsoft.com/office/drawing/2014/main" id="{8EA32BA1-DE96-07AC-B0E2-B9219277EC1B}"/>
              </a:ext>
            </a:extLst>
          </p:cNvPr>
          <p:cNvSpPr>
            <a:spLocks noGrp="1"/>
          </p:cNvSpPr>
          <p:nvPr>
            <p:ph idx="1"/>
          </p:nvPr>
        </p:nvSpPr>
        <p:spPr/>
        <p:txBody>
          <a:bodyPr/>
          <a:lstStyle/>
          <a:p>
            <a:pPr algn="just"/>
            <a:r>
              <a:rPr lang="en-RW" sz="2400" dirty="0">
                <a:effectLst/>
                <a:latin typeface="Aptos" panose="020B0004020202020204" pitchFamily="34" charset="0"/>
                <a:ea typeface="Aptos" panose="020B0004020202020204" pitchFamily="34" charset="0"/>
                <a:cs typeface="Times New Roman" panose="02020603050405020304" pitchFamily="18" charset="0"/>
              </a:rPr>
              <a:t>Learners begin to attach value or importance to specific ideas, </a:t>
            </a:r>
            <a:r>
              <a:rPr lang="en-RW" sz="2400" dirty="0" err="1">
                <a:effectLst/>
                <a:latin typeface="Aptos" panose="020B0004020202020204" pitchFamily="34" charset="0"/>
                <a:ea typeface="Aptos" panose="020B0004020202020204" pitchFamily="34" charset="0"/>
                <a:cs typeface="Times New Roman" panose="02020603050405020304" pitchFamily="18" charset="0"/>
              </a:rPr>
              <a:t>behaviors</a:t>
            </a:r>
            <a:r>
              <a:rPr lang="en-RW" sz="2400" dirty="0">
                <a:effectLst/>
                <a:latin typeface="Aptos" panose="020B0004020202020204" pitchFamily="34" charset="0"/>
                <a:ea typeface="Aptos" panose="020B0004020202020204" pitchFamily="34" charset="0"/>
                <a:cs typeface="Times New Roman" panose="02020603050405020304" pitchFamily="18" charset="0"/>
              </a:rPr>
              <a:t>, or concepts. </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algn="just"/>
            <a:r>
              <a:rPr lang="en-RW" sz="2400" dirty="0">
                <a:effectLst/>
                <a:latin typeface="Aptos" panose="020B0004020202020204" pitchFamily="34" charset="0"/>
                <a:ea typeface="Aptos" panose="020B0004020202020204" pitchFamily="34" charset="0"/>
                <a:cs typeface="Times New Roman" panose="02020603050405020304" pitchFamily="18" charset="0"/>
              </a:rPr>
              <a:t>This level is characterized by forming attitudes or preferences, often influenced by personal beliefs.</a:t>
            </a:r>
          </a:p>
          <a:p>
            <a:pPr algn="just"/>
            <a:r>
              <a:rPr lang="en-US" altLang="en-US" sz="2400" dirty="0"/>
              <a:t>This involves internalizing a belief.</a:t>
            </a:r>
          </a:p>
          <a:p>
            <a:pPr algn="just"/>
            <a:r>
              <a:rPr lang="en-GB" altLang="en-US" sz="2400" dirty="0"/>
              <a:t>It is the behaviour which is solid and stable to be characterised as belief or attitude.</a:t>
            </a:r>
          </a:p>
          <a:p>
            <a:pPr algn="just"/>
            <a:r>
              <a:rPr lang="en-GB" altLang="en-US" sz="2400" dirty="0"/>
              <a:t>The learner manifests the behaviour with sufficient coherence in appropriate circumstances to be esteemed as being linked to the internalisation of the value.</a:t>
            </a:r>
          </a:p>
          <a:p>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a:extLst>
              <a:ext uri="{FF2B5EF4-FFF2-40B4-BE49-F238E27FC236}">
                <a16:creationId xmlns:a16="http://schemas.microsoft.com/office/drawing/2014/main" id="{56A8FFD9-A35C-4FA4-F15C-BA4E180AC7AD}"/>
              </a:ext>
            </a:extLst>
          </p:cNvPr>
          <p:cNvSpPr>
            <a:spLocks noGrp="1"/>
          </p:cNvSpPr>
          <p:nvPr>
            <p:ph type="title"/>
          </p:nvPr>
        </p:nvSpPr>
        <p:spPr/>
        <p:txBody>
          <a:bodyPr>
            <a:normAutofit/>
          </a:bodyPr>
          <a:lstStyle/>
          <a:p>
            <a:r>
              <a:rPr lang="en-GB" altLang="en-US" sz="3200" b="1" dirty="0"/>
              <a:t>Valuing (Level of value development)</a:t>
            </a:r>
            <a:endParaRPr lang="en-US" altLang="en-US" sz="3200" dirty="0"/>
          </a:p>
        </p:txBody>
      </p:sp>
      <p:sp>
        <p:nvSpPr>
          <p:cNvPr id="251907" name="Content Placeholder 2">
            <a:extLst>
              <a:ext uri="{FF2B5EF4-FFF2-40B4-BE49-F238E27FC236}">
                <a16:creationId xmlns:a16="http://schemas.microsoft.com/office/drawing/2014/main" id="{34CD008D-F913-2E6D-29B5-C7BE13680AEF}"/>
              </a:ext>
            </a:extLst>
          </p:cNvPr>
          <p:cNvSpPr>
            <a:spLocks noGrp="1"/>
          </p:cNvSpPr>
          <p:nvPr>
            <p:ph idx="1"/>
          </p:nvPr>
        </p:nvSpPr>
        <p:spPr>
          <a:xfrm>
            <a:off x="838200" y="1602658"/>
            <a:ext cx="9957619" cy="4574305"/>
          </a:xfrm>
        </p:spPr>
        <p:txBody>
          <a:bodyPr>
            <a:normAutofit/>
          </a:bodyPr>
          <a:lstStyle/>
          <a:p>
            <a:pPr algn="just"/>
            <a:r>
              <a:rPr lang="en-GB" altLang="en-US" sz="2400" dirty="0">
                <a:latin typeface="Times New Roman" panose="02020603050405020304" pitchFamily="18" charset="0"/>
                <a:cs typeface="Times New Roman" panose="02020603050405020304" pitchFamily="18" charset="0"/>
              </a:rPr>
              <a:t>The behaviour is motivated, not by the desire to please or to obey, but through the individual engagement to the fundamental value determining the behaviour. </a:t>
            </a:r>
          </a:p>
          <a:p>
            <a:pPr algn="just"/>
            <a:r>
              <a:rPr lang="en-GB" altLang="en-US" sz="2400" dirty="0">
                <a:latin typeface="Times New Roman" panose="02020603050405020304" pitchFamily="18" charset="0"/>
                <a:cs typeface="Times New Roman" panose="02020603050405020304" pitchFamily="18" charset="0"/>
              </a:rPr>
              <a:t>For example, to respect the school regulation at all occasions or four learners will sponsor one student to go for a cultural show at Serena Hotel, </a:t>
            </a:r>
            <a:r>
              <a:rPr lang="en-US" altLang="en-US" sz="2400" dirty="0">
                <a:latin typeface="Times New Roman" panose="02020603050405020304" pitchFamily="18" charset="0"/>
                <a:cs typeface="Times New Roman" panose="02020603050405020304" pitchFamily="18" charset="0"/>
              </a:rPr>
              <a:t>d</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emonstrate</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a commitment to protecting the environment by recycling</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respect for the opinions of others in class discussions</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a:t>
            </a:r>
          </a:p>
          <a:p>
            <a:pPr algn="just"/>
            <a:r>
              <a:rPr lang="en-RW" sz="2400" b="1" dirty="0">
                <a:effectLst/>
                <a:latin typeface="Times New Roman" panose="02020603050405020304" pitchFamily="18" charset="0"/>
                <a:ea typeface="Aptos" panose="020B0004020202020204" pitchFamily="34" charset="0"/>
                <a:cs typeface="Times New Roman" panose="02020603050405020304" pitchFamily="18" charset="0"/>
              </a:rPr>
              <a:t>Key action verbs</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value, appreciate, prefer, demonstrate commitment to, believe in</a:t>
            </a: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a:extLst>
              <a:ext uri="{FF2B5EF4-FFF2-40B4-BE49-F238E27FC236}">
                <a16:creationId xmlns:a16="http://schemas.microsoft.com/office/drawing/2014/main" id="{CDE60822-44D9-1D6A-C748-AF984DE10211}"/>
              </a:ext>
            </a:extLst>
          </p:cNvPr>
          <p:cNvSpPr>
            <a:spLocks noGrp="1"/>
          </p:cNvSpPr>
          <p:nvPr>
            <p:ph type="title"/>
          </p:nvPr>
        </p:nvSpPr>
        <p:spPr/>
        <p:txBody>
          <a:bodyPr>
            <a:normAutofit/>
          </a:bodyPr>
          <a:lstStyle/>
          <a:p>
            <a:r>
              <a:rPr lang="en-GB" altLang="en-US" sz="3200" b="1" dirty="0"/>
              <a:t>(iv) Organization (level of value system)</a:t>
            </a:r>
            <a:endParaRPr lang="en-US" altLang="en-US" sz="3200" dirty="0"/>
          </a:p>
        </p:txBody>
      </p:sp>
      <p:sp>
        <p:nvSpPr>
          <p:cNvPr id="252931" name="Content Placeholder 2">
            <a:extLst>
              <a:ext uri="{FF2B5EF4-FFF2-40B4-BE49-F238E27FC236}">
                <a16:creationId xmlns:a16="http://schemas.microsoft.com/office/drawing/2014/main" id="{2C1CCA0B-86AE-50C6-C9FE-2678CAB21390}"/>
              </a:ext>
            </a:extLst>
          </p:cNvPr>
          <p:cNvSpPr>
            <a:spLocks noGrp="1"/>
          </p:cNvSpPr>
          <p:nvPr>
            <p:ph idx="1"/>
          </p:nvPr>
        </p:nvSpPr>
        <p:spPr>
          <a:xfrm>
            <a:off x="838200" y="1825625"/>
            <a:ext cx="10515600" cy="5155278"/>
          </a:xfrm>
        </p:spPr>
        <p:txBody>
          <a:bodyPr>
            <a:normAutofit/>
          </a:bodyPr>
          <a:lstStyle/>
          <a:p>
            <a:r>
              <a:rPr lang="en-GB" altLang="en-US" sz="2400" dirty="0"/>
              <a:t>This involves commitment to a set of values</a:t>
            </a:r>
          </a:p>
          <a:p>
            <a:r>
              <a:rPr lang="en-GB" altLang="en-US" sz="2400" dirty="0"/>
              <a:t>It is about arranging values in a system, determine interrelations that exist between them, establish those that are dominant and deeper as well as differences.</a:t>
            </a:r>
          </a:p>
          <a:p>
            <a:r>
              <a:rPr lang="en-RW" sz="2400" dirty="0">
                <a:effectLst/>
                <a:ea typeface="Aptos" panose="020B0004020202020204" pitchFamily="34" charset="0"/>
                <a:cs typeface="Times New Roman" panose="02020603050405020304" pitchFamily="18" charset="0"/>
              </a:rPr>
              <a:t>Learners organize values into a coherent value system, integrating different values into a broader structure. </a:t>
            </a:r>
            <a:endParaRPr lang="en-US" sz="2400" dirty="0">
              <a:effectLst/>
              <a:ea typeface="Aptos" panose="020B0004020202020204" pitchFamily="34" charset="0"/>
              <a:cs typeface="Times New Roman" panose="02020603050405020304" pitchFamily="18" charset="0"/>
            </a:endParaRPr>
          </a:p>
          <a:p>
            <a:r>
              <a:rPr lang="en-RW" sz="2400" dirty="0">
                <a:effectLst/>
                <a:ea typeface="Aptos" panose="020B0004020202020204" pitchFamily="34" charset="0"/>
                <a:cs typeface="Times New Roman" panose="02020603050405020304" pitchFamily="18" charset="0"/>
              </a:rPr>
              <a:t>This stage often involves prioritizing and reconciling conflicts between values.</a:t>
            </a:r>
            <a:endParaRPr lang="en-GB" altLang="en-US" sz="2400" dirty="0"/>
          </a:p>
          <a:p>
            <a:r>
              <a:rPr lang="en-GB" altLang="en-US" sz="2400" dirty="0"/>
              <a:t>Ex: Students will organize themselves in study groups of four persons; </a:t>
            </a:r>
            <a:r>
              <a:rPr lang="en-RW" sz="2400" dirty="0">
                <a:effectLst/>
                <a:ea typeface="Aptos" panose="020B0004020202020204" pitchFamily="34" charset="0"/>
                <a:cs typeface="Times New Roman" panose="02020603050405020304" pitchFamily="18" charset="0"/>
              </a:rPr>
              <a:t>Organize a community service project based on personal values of social responsibility</a:t>
            </a:r>
            <a:r>
              <a:rPr lang="en-RW" sz="1100" dirty="0">
                <a:effectLst/>
                <a:latin typeface="Aptos" panose="020B0004020202020204" pitchFamily="34" charset="0"/>
                <a:ea typeface="Aptos" panose="020B0004020202020204" pitchFamily="34" charset="0"/>
                <a:cs typeface="Times New Roman" panose="02020603050405020304" pitchFamily="18" charset="0"/>
              </a:rPr>
              <a:t>.</a:t>
            </a:r>
            <a:endParaRPr lang="en-US" sz="1100" dirty="0">
              <a:effectLst/>
              <a:latin typeface="Aptos" panose="020B0004020202020204" pitchFamily="34" charset="0"/>
              <a:ea typeface="Aptos" panose="020B0004020202020204" pitchFamily="34" charset="0"/>
              <a:cs typeface="Times New Roman" panose="02020603050405020304" pitchFamily="18" charset="0"/>
            </a:endParaRPr>
          </a:p>
          <a:p>
            <a:r>
              <a:rPr lang="en-RW" sz="1800" b="1" dirty="0">
                <a:effectLst/>
                <a:latin typeface="Aptos" panose="020B0004020202020204" pitchFamily="34" charset="0"/>
                <a:ea typeface="Aptos" panose="020B0004020202020204" pitchFamily="34" charset="0"/>
                <a:cs typeface="Times New Roman" panose="02020603050405020304" pitchFamily="18" charset="0"/>
              </a:rPr>
              <a:t>Key action verbs</a:t>
            </a:r>
            <a:r>
              <a:rPr lang="en-RW" sz="1800" dirty="0">
                <a:effectLst/>
                <a:latin typeface="Aptos" panose="020B0004020202020204" pitchFamily="34" charset="0"/>
                <a:ea typeface="Aptos" panose="020B0004020202020204" pitchFamily="34" charset="0"/>
                <a:cs typeface="Times New Roman" panose="02020603050405020304" pitchFamily="18" charset="0"/>
              </a:rPr>
              <a:t>: organize, integrate, compare, prioritize, formulate.</a:t>
            </a:r>
          </a:p>
          <a:p>
            <a:endParaRPr lang="en-RW" sz="1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1">
            <a:extLst>
              <a:ext uri="{FF2B5EF4-FFF2-40B4-BE49-F238E27FC236}">
                <a16:creationId xmlns:a16="http://schemas.microsoft.com/office/drawing/2014/main" id="{5DCC93FF-F440-C6FC-AC5F-B66648177037}"/>
              </a:ext>
            </a:extLst>
          </p:cNvPr>
          <p:cNvSpPr>
            <a:spLocks noGrp="1"/>
          </p:cNvSpPr>
          <p:nvPr>
            <p:ph type="title"/>
          </p:nvPr>
        </p:nvSpPr>
        <p:spPr/>
        <p:txBody>
          <a:bodyPr>
            <a:normAutofit/>
          </a:bodyPr>
          <a:lstStyle/>
          <a:p>
            <a:pPr eaLnBrk="1" hangingPunct="1"/>
            <a:r>
              <a:rPr lang="en-GB" altLang="en-US" sz="3200" b="1" dirty="0">
                <a:latin typeface="+mn-lt"/>
              </a:rPr>
              <a:t>(v) Characterisation </a:t>
            </a:r>
            <a:r>
              <a:rPr lang="en-RW" sz="3200" b="1" dirty="0">
                <a:effectLst/>
                <a:latin typeface="+mn-lt"/>
                <a:ea typeface="Aptos" panose="020B0004020202020204" pitchFamily="34" charset="0"/>
                <a:cs typeface="Times New Roman" panose="02020603050405020304" pitchFamily="18" charset="0"/>
              </a:rPr>
              <a:t>(</a:t>
            </a:r>
            <a:r>
              <a:rPr lang="en-US" sz="3200" b="1" dirty="0">
                <a:effectLst/>
                <a:latin typeface="+mn-lt"/>
                <a:ea typeface="Aptos" panose="020B0004020202020204" pitchFamily="34" charset="0"/>
                <a:cs typeface="Times New Roman" panose="02020603050405020304" pitchFamily="18" charset="0"/>
              </a:rPr>
              <a:t>level of </a:t>
            </a:r>
            <a:r>
              <a:rPr lang="en-US" sz="3200" b="1" dirty="0" err="1">
                <a:effectLst/>
                <a:latin typeface="+mn-lt"/>
                <a:ea typeface="Aptos" panose="020B0004020202020204" pitchFamily="34" charset="0"/>
                <a:cs typeface="Times New Roman" panose="02020603050405020304" pitchFamily="18" charset="0"/>
              </a:rPr>
              <a:t>i</a:t>
            </a:r>
            <a:r>
              <a:rPr lang="en-RW" sz="3200" b="1" dirty="0" err="1">
                <a:effectLst/>
                <a:latin typeface="+mn-lt"/>
                <a:ea typeface="Aptos" panose="020B0004020202020204" pitchFamily="34" charset="0"/>
                <a:cs typeface="Times New Roman" panose="02020603050405020304" pitchFamily="18" charset="0"/>
              </a:rPr>
              <a:t>nternalizing</a:t>
            </a:r>
            <a:r>
              <a:rPr lang="en-RW" sz="3200" b="1" dirty="0">
                <a:effectLst/>
                <a:latin typeface="+mn-lt"/>
                <a:ea typeface="Aptos" panose="020B0004020202020204" pitchFamily="34" charset="0"/>
                <a:cs typeface="Times New Roman" panose="02020603050405020304" pitchFamily="18" charset="0"/>
              </a:rPr>
              <a:t> Values)</a:t>
            </a:r>
            <a:br>
              <a:rPr lang="en-GB" altLang="en-US" sz="3200" b="1" dirty="0">
                <a:latin typeface="+mn-lt"/>
              </a:rPr>
            </a:br>
            <a:r>
              <a:rPr lang="en-GB" altLang="en-US" sz="3200" dirty="0">
                <a:latin typeface="+mn-lt"/>
              </a:rPr>
              <a:t>   </a:t>
            </a:r>
          </a:p>
        </p:txBody>
      </p:sp>
      <p:sp>
        <p:nvSpPr>
          <p:cNvPr id="253955" name="Content Placeholder 2">
            <a:extLst>
              <a:ext uri="{FF2B5EF4-FFF2-40B4-BE49-F238E27FC236}">
                <a16:creationId xmlns:a16="http://schemas.microsoft.com/office/drawing/2014/main" id="{5C201303-A0C2-1BD3-61AB-06799FDB5FFF}"/>
              </a:ext>
            </a:extLst>
          </p:cNvPr>
          <p:cNvSpPr>
            <a:spLocks noGrp="1"/>
          </p:cNvSpPr>
          <p:nvPr>
            <p:ph idx="1"/>
          </p:nvPr>
        </p:nvSpPr>
        <p:spPr/>
        <p:txBody>
          <a:bodyPr/>
          <a:lstStyle/>
          <a:p>
            <a:r>
              <a:rPr lang="en-RW" sz="2400" dirty="0">
                <a:effectLst/>
                <a:ea typeface="Aptos" panose="020B0004020202020204" pitchFamily="34" charset="0"/>
                <a:cs typeface="Times New Roman" panose="02020603050405020304" pitchFamily="18" charset="0"/>
              </a:rPr>
              <a:t>At the highest level, learners internalize values so that they consistently act in accordance with them. </a:t>
            </a:r>
            <a:endParaRPr lang="en-US" sz="2400" dirty="0">
              <a:effectLst/>
              <a:ea typeface="Aptos" panose="020B0004020202020204" pitchFamily="34" charset="0"/>
              <a:cs typeface="Times New Roman" panose="02020603050405020304" pitchFamily="18" charset="0"/>
            </a:endParaRPr>
          </a:p>
          <a:p>
            <a:r>
              <a:rPr lang="en-RW" sz="2400" dirty="0">
                <a:effectLst/>
                <a:ea typeface="Aptos" panose="020B0004020202020204" pitchFamily="34" charset="0"/>
                <a:cs typeface="Times New Roman" panose="02020603050405020304" pitchFamily="18" charset="0"/>
              </a:rPr>
              <a:t>These values become part of the learner’s character, influencing </a:t>
            </a:r>
            <a:r>
              <a:rPr lang="en-RW" sz="2400" dirty="0" err="1">
                <a:effectLst/>
                <a:ea typeface="Aptos" panose="020B0004020202020204" pitchFamily="34" charset="0"/>
                <a:cs typeface="Times New Roman" panose="02020603050405020304" pitchFamily="18" charset="0"/>
              </a:rPr>
              <a:t>behavior</a:t>
            </a:r>
            <a:r>
              <a:rPr lang="en-RW" sz="2400" dirty="0">
                <a:effectLst/>
                <a:ea typeface="Aptos" panose="020B0004020202020204" pitchFamily="34" charset="0"/>
                <a:cs typeface="Times New Roman" panose="02020603050405020304" pitchFamily="18" charset="0"/>
              </a:rPr>
              <a:t> and decision-making across various situations </a:t>
            </a:r>
            <a:endParaRPr lang="en-US" sz="2400" dirty="0">
              <a:effectLst/>
              <a:ea typeface="Aptos" panose="020B0004020202020204" pitchFamily="34" charset="0"/>
              <a:cs typeface="Times New Roman" panose="02020603050405020304" pitchFamily="18" charset="0"/>
            </a:endParaRPr>
          </a:p>
          <a:p>
            <a:r>
              <a:rPr lang="en-GB" altLang="en-US" sz="2400" dirty="0"/>
              <a:t>A student has value system to the extent that represents a philosophy of life.</a:t>
            </a:r>
          </a:p>
          <a:p>
            <a:r>
              <a:rPr lang="en-GB" altLang="en-US" sz="2400" dirty="0"/>
              <a:t>For example, the students will be bound by the school rules and regulations at all times, </a:t>
            </a:r>
            <a:r>
              <a:rPr lang="en-US" altLang="en-US" sz="2400" dirty="0">
                <a:cs typeface="Times New Roman" panose="02020603050405020304" pitchFamily="18" charset="0"/>
              </a:rPr>
              <a:t>a</a:t>
            </a:r>
            <a:r>
              <a:rPr lang="en-RW" sz="2400" dirty="0" err="1">
                <a:effectLst/>
                <a:ea typeface="Aptos" panose="020B0004020202020204" pitchFamily="34" charset="0"/>
                <a:cs typeface="Times New Roman" panose="02020603050405020304" pitchFamily="18" charset="0"/>
              </a:rPr>
              <a:t>ctively</a:t>
            </a:r>
            <a:r>
              <a:rPr lang="en-RW" sz="2400" dirty="0">
                <a:effectLst/>
                <a:ea typeface="Aptos" panose="020B0004020202020204" pitchFamily="34" charset="0"/>
                <a:cs typeface="Times New Roman" panose="02020603050405020304" pitchFamily="18" charset="0"/>
              </a:rPr>
              <a:t> demonstrate leadership and integrity in all aspects of personal and professional life</a:t>
            </a:r>
            <a:r>
              <a:rPr lang="en-US" sz="2400" dirty="0">
                <a:effectLst/>
                <a:ea typeface="Aptos" panose="020B0004020202020204" pitchFamily="34" charset="0"/>
                <a:cs typeface="Times New Roman" panose="02020603050405020304" pitchFamily="18" charset="0"/>
              </a:rPr>
              <a:t>, </a:t>
            </a:r>
            <a:r>
              <a:rPr lang="en-US" sz="2400" dirty="0">
                <a:ea typeface="Aptos" panose="020B0004020202020204" pitchFamily="34" charset="0"/>
                <a:cs typeface="Times New Roman" panose="02020603050405020304" pitchFamily="18" charset="0"/>
              </a:rPr>
              <a:t>c</a:t>
            </a:r>
            <a:r>
              <a:rPr lang="en-RW" sz="2400" dirty="0" err="1">
                <a:effectLst/>
                <a:ea typeface="Aptos" panose="020B0004020202020204" pitchFamily="34" charset="0"/>
                <a:cs typeface="Times New Roman" panose="02020603050405020304" pitchFamily="18" charset="0"/>
              </a:rPr>
              <a:t>onsistently</a:t>
            </a:r>
            <a:r>
              <a:rPr lang="en-RW" sz="2400" dirty="0">
                <a:effectLst/>
                <a:ea typeface="Aptos" panose="020B0004020202020204" pitchFamily="34" charset="0"/>
                <a:cs typeface="Times New Roman" panose="02020603050405020304" pitchFamily="18" charset="0"/>
              </a:rPr>
              <a:t> act in a manner that reflects respect for others and personal ethical standards.</a:t>
            </a:r>
            <a:endParaRPr lang="en-US" sz="2400" dirty="0">
              <a:effectLst/>
              <a:ea typeface="Aptos" panose="020B0004020202020204" pitchFamily="34" charset="0"/>
              <a:cs typeface="Times New Roman" panose="02020603050405020304" pitchFamily="18" charset="0"/>
            </a:endParaRPr>
          </a:p>
          <a:p>
            <a:r>
              <a:rPr lang="en-RW" sz="2400" b="1" dirty="0">
                <a:effectLst/>
                <a:ea typeface="Aptos" panose="020B0004020202020204" pitchFamily="34" charset="0"/>
                <a:cs typeface="Times New Roman" panose="02020603050405020304" pitchFamily="18" charset="0"/>
              </a:rPr>
              <a:t>Key action verbs</a:t>
            </a:r>
            <a:r>
              <a:rPr lang="en-RW" sz="2400" dirty="0">
                <a:effectLst/>
                <a:ea typeface="Aptos" panose="020B0004020202020204" pitchFamily="34" charset="0"/>
                <a:cs typeface="Times New Roman" panose="02020603050405020304" pitchFamily="18" charset="0"/>
              </a:rPr>
              <a:t>: act, demonstrate, influence, embody, internalize.</a:t>
            </a:r>
          </a:p>
          <a:p>
            <a:endParaRPr lang="en-RW" sz="2400" dirty="0">
              <a:effectLst/>
              <a:ea typeface="Aptos" panose="020B0004020202020204" pitchFamily="34" charset="0"/>
              <a:cs typeface="Times New Roman" panose="02020603050405020304" pitchFamily="18" charset="0"/>
            </a:endParaRPr>
          </a:p>
          <a:p>
            <a:endParaRPr lang="en-US" altLang="en-US" dirty="0"/>
          </a:p>
          <a:p>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a:extLst>
              <a:ext uri="{FF2B5EF4-FFF2-40B4-BE49-F238E27FC236}">
                <a16:creationId xmlns:a16="http://schemas.microsoft.com/office/drawing/2014/main" id="{C2FE3256-36BC-084A-E480-EFE8C3D8DBCE}"/>
              </a:ext>
            </a:extLst>
          </p:cNvPr>
          <p:cNvSpPr>
            <a:spLocks noGrp="1"/>
          </p:cNvSpPr>
          <p:nvPr>
            <p:ph type="title"/>
          </p:nvPr>
        </p:nvSpPr>
        <p:spPr/>
        <p:txBody>
          <a:bodyPr>
            <a:normAutofit/>
          </a:bodyPr>
          <a:lstStyle/>
          <a:p>
            <a:r>
              <a:rPr lang="en-US" altLang="en-US" sz="3200" b="1" dirty="0"/>
              <a:t>Affective objectives</a:t>
            </a:r>
            <a:endParaRPr lang="en-US" altLang="en-US" sz="3200" dirty="0"/>
          </a:p>
        </p:txBody>
      </p:sp>
      <p:sp>
        <p:nvSpPr>
          <p:cNvPr id="218115" name="Content Placeholder 2">
            <a:extLst>
              <a:ext uri="{FF2B5EF4-FFF2-40B4-BE49-F238E27FC236}">
                <a16:creationId xmlns:a16="http://schemas.microsoft.com/office/drawing/2014/main" id="{6CD432DA-8576-8149-5612-CAFF69FF571D}"/>
              </a:ext>
            </a:extLst>
          </p:cNvPr>
          <p:cNvSpPr>
            <a:spLocks noGrp="1"/>
          </p:cNvSpPr>
          <p:nvPr>
            <p:ph idx="1"/>
          </p:nvPr>
        </p:nvSpPr>
        <p:spPr/>
        <p:txBody>
          <a:bodyPr/>
          <a:lstStyle/>
          <a:p>
            <a:r>
              <a:rPr lang="en-US" altLang="en-US" sz="2400" dirty="0"/>
              <a:t>Affective objectives occur at all levels of the teaching/learning process, but they are often neglected because they belong to the domain of attitudes.</a:t>
            </a:r>
          </a:p>
          <a:p>
            <a:r>
              <a:rPr lang="en-US" altLang="en-US" sz="2400" b="1" dirty="0"/>
              <a:t>Examples:</a:t>
            </a:r>
          </a:p>
          <a:p>
            <a:r>
              <a:rPr lang="en-US" altLang="en-US" sz="2400" dirty="0"/>
              <a:t>To fulfill someone’s commitments;</a:t>
            </a:r>
          </a:p>
          <a:p>
            <a:r>
              <a:rPr lang="en-US" altLang="en-US" sz="2400" dirty="0"/>
              <a:t>To like mathematics</a:t>
            </a:r>
          </a:p>
          <a:p>
            <a:r>
              <a:rPr lang="en-US" altLang="en-US" sz="2400" dirty="0"/>
              <a:t>To stick to deadline of an appointment</a:t>
            </a:r>
          </a:p>
          <a:p>
            <a:pPr marL="0" indent="0">
              <a:buNone/>
            </a:pPr>
            <a:r>
              <a:rPr lang="en-US" altLang="en-US" sz="2400" b="1" dirty="0"/>
              <a:t>!! It is difficult to assess these objectives, to find verbs of action</a:t>
            </a:r>
          </a:p>
        </p:txBody>
      </p:sp>
    </p:spTree>
    <p:extLst>
      <p:ext uri="{BB962C8B-B14F-4D97-AF65-F5344CB8AC3E}">
        <p14:creationId xmlns:p14="http://schemas.microsoft.com/office/powerpoint/2010/main" val="3225301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8709-5519-0022-CDA8-8FCB6F2901E7}"/>
              </a:ext>
            </a:extLst>
          </p:cNvPr>
          <p:cNvSpPr>
            <a:spLocks noGrp="1"/>
          </p:cNvSpPr>
          <p:nvPr>
            <p:ph type="title"/>
          </p:nvPr>
        </p:nvSpPr>
        <p:spPr/>
        <p:txBody>
          <a:bodyPr>
            <a:normAutofit fontScale="90000"/>
          </a:bodyPr>
          <a:lstStyle/>
          <a:p>
            <a:br>
              <a:rPr lang="en-US" sz="4400" b="1" dirty="0">
                <a:effectLst/>
                <a:latin typeface="Aptos" panose="020B0004020202020204" pitchFamily="34" charset="0"/>
                <a:ea typeface="Aptos" panose="020B0004020202020204" pitchFamily="34" charset="0"/>
                <a:cs typeface="Times New Roman" panose="02020603050405020304" pitchFamily="18" charset="0"/>
              </a:rPr>
            </a:br>
            <a:r>
              <a:rPr lang="en-RW" sz="3600" b="1" dirty="0">
                <a:effectLst/>
                <a:latin typeface="Aptos" panose="020B0004020202020204" pitchFamily="34" charset="0"/>
                <a:ea typeface="Aptos" panose="020B0004020202020204" pitchFamily="34" charset="0"/>
                <a:cs typeface="Times New Roman" panose="02020603050405020304" pitchFamily="18" charset="0"/>
              </a:rPr>
              <a:t>Example of Learning Objectives Using Krathwohl’s Taxonomy:</a:t>
            </a:r>
            <a:br>
              <a:rPr lang="en-RW" sz="4400" dirty="0">
                <a:effectLst/>
                <a:latin typeface="Aptos" panose="020B0004020202020204" pitchFamily="34" charset="0"/>
                <a:ea typeface="Aptos" panose="020B0004020202020204" pitchFamily="34" charset="0"/>
                <a:cs typeface="Times New Roman" panose="02020603050405020304" pitchFamily="18" charset="0"/>
              </a:rPr>
            </a:br>
            <a:endParaRPr lang="en-RW" dirty="0"/>
          </a:p>
        </p:txBody>
      </p:sp>
      <p:sp>
        <p:nvSpPr>
          <p:cNvPr id="3" name="Content Placeholder 2">
            <a:extLst>
              <a:ext uri="{FF2B5EF4-FFF2-40B4-BE49-F238E27FC236}">
                <a16:creationId xmlns:a16="http://schemas.microsoft.com/office/drawing/2014/main" id="{3140414C-34E9-454A-1E67-2330AF0AD0AA}"/>
              </a:ext>
            </a:extLst>
          </p:cNvPr>
          <p:cNvSpPr>
            <a:spLocks noGrp="1"/>
          </p:cNvSpPr>
          <p:nvPr>
            <p:ph idx="1"/>
          </p:nvPr>
        </p:nvSpPr>
        <p:spPr>
          <a:xfrm>
            <a:off x="838200" y="1465006"/>
            <a:ext cx="10515600" cy="5027869"/>
          </a:xfrm>
        </p:spPr>
        <p:txBody>
          <a:bodyPr>
            <a:normAutofit lnSpcReduction="1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en-RW" sz="2400" b="1" dirty="0">
                <a:effectLst/>
                <a:latin typeface="Aptos" panose="020B0004020202020204" pitchFamily="34" charset="0"/>
                <a:ea typeface="Aptos" panose="020B0004020202020204" pitchFamily="34" charset="0"/>
                <a:cs typeface="Times New Roman" panose="02020603050405020304" pitchFamily="18" charset="0"/>
              </a:rPr>
              <a:t>Receiving</a:t>
            </a:r>
            <a:r>
              <a:rPr lang="en-RW" sz="2400" dirty="0">
                <a:effectLst/>
                <a:latin typeface="Aptos" panose="020B0004020202020204" pitchFamily="34" charset="0"/>
                <a:ea typeface="Aptos" panose="020B0004020202020204" pitchFamily="34" charset="0"/>
                <a:cs typeface="Times New Roman" panose="02020603050405020304" pitchFamily="18" charset="0"/>
              </a:rPr>
              <a:t>: Listen attentively to a lecture on diversity and respect different cultural perspectives.</a:t>
            </a:r>
          </a:p>
          <a:p>
            <a:pPr marL="342900" lvl="0" indent="-342900">
              <a:lnSpc>
                <a:spcPct val="107000"/>
              </a:lnSpc>
              <a:spcAft>
                <a:spcPts val="800"/>
              </a:spcAft>
              <a:buSzPts val="1000"/>
              <a:buFont typeface="Symbol" panose="05050102010706020507" pitchFamily="18" charset="2"/>
              <a:buChar char=""/>
              <a:tabLst>
                <a:tab pos="457200" algn="l"/>
              </a:tabLst>
            </a:pPr>
            <a:r>
              <a:rPr lang="en-RW" sz="2400" b="1" dirty="0">
                <a:effectLst/>
                <a:latin typeface="Aptos" panose="020B0004020202020204" pitchFamily="34" charset="0"/>
                <a:ea typeface="Aptos" panose="020B0004020202020204" pitchFamily="34" charset="0"/>
                <a:cs typeface="Times New Roman" panose="02020603050405020304" pitchFamily="18" charset="0"/>
              </a:rPr>
              <a:t>Responding</a:t>
            </a:r>
            <a:r>
              <a:rPr lang="en-RW" sz="2400" dirty="0">
                <a:effectLst/>
                <a:latin typeface="Aptos" panose="020B0004020202020204" pitchFamily="34" charset="0"/>
                <a:ea typeface="Aptos" panose="020B0004020202020204" pitchFamily="34" charset="0"/>
                <a:cs typeface="Times New Roman" panose="02020603050405020304" pitchFamily="18" charset="0"/>
              </a:rPr>
              <a:t>: Participate in a class discussion by sharing personal experiences related to teamwork.</a:t>
            </a:r>
          </a:p>
          <a:p>
            <a:pPr marL="342900" lvl="0" indent="-342900">
              <a:lnSpc>
                <a:spcPct val="107000"/>
              </a:lnSpc>
              <a:spcAft>
                <a:spcPts val="800"/>
              </a:spcAft>
              <a:buSzPts val="1000"/>
              <a:buFont typeface="Symbol" panose="05050102010706020507" pitchFamily="18" charset="2"/>
              <a:buChar char=""/>
              <a:tabLst>
                <a:tab pos="457200" algn="l"/>
              </a:tabLst>
            </a:pPr>
            <a:r>
              <a:rPr lang="en-RW" sz="2400" b="1" dirty="0">
                <a:effectLst/>
                <a:latin typeface="Aptos" panose="020B0004020202020204" pitchFamily="34" charset="0"/>
                <a:ea typeface="Aptos" panose="020B0004020202020204" pitchFamily="34" charset="0"/>
                <a:cs typeface="Times New Roman" panose="02020603050405020304" pitchFamily="18" charset="0"/>
              </a:rPr>
              <a:t>Valuing</a:t>
            </a:r>
            <a:r>
              <a:rPr lang="en-RW" sz="2400" dirty="0">
                <a:effectLst/>
                <a:latin typeface="Aptos" panose="020B0004020202020204" pitchFamily="34" charset="0"/>
                <a:ea typeface="Aptos" panose="020B0004020202020204" pitchFamily="34" charset="0"/>
                <a:cs typeface="Times New Roman" panose="02020603050405020304" pitchFamily="18" charset="0"/>
              </a:rPr>
              <a:t>: Show appreciation for others' contributions in group projects, demonstrating respect for differing opinions.</a:t>
            </a:r>
          </a:p>
          <a:p>
            <a:pPr marL="342900" lvl="0" indent="-342900">
              <a:lnSpc>
                <a:spcPct val="107000"/>
              </a:lnSpc>
              <a:spcAft>
                <a:spcPts val="800"/>
              </a:spcAft>
              <a:buSzPts val="1000"/>
              <a:buFont typeface="Symbol" panose="05050102010706020507" pitchFamily="18" charset="2"/>
              <a:buChar char=""/>
              <a:tabLst>
                <a:tab pos="457200" algn="l"/>
              </a:tabLst>
            </a:pPr>
            <a:r>
              <a:rPr lang="en-RW" sz="2400" b="1" dirty="0">
                <a:effectLst/>
                <a:latin typeface="Aptos" panose="020B0004020202020204" pitchFamily="34" charset="0"/>
                <a:ea typeface="Aptos" panose="020B0004020202020204" pitchFamily="34" charset="0"/>
                <a:cs typeface="Times New Roman" panose="02020603050405020304" pitchFamily="18" charset="0"/>
              </a:rPr>
              <a:t>Organizing</a:t>
            </a:r>
            <a:r>
              <a:rPr lang="en-RW" sz="2400" dirty="0">
                <a:effectLst/>
                <a:latin typeface="Aptos" panose="020B0004020202020204" pitchFamily="34" charset="0"/>
                <a:ea typeface="Aptos" panose="020B0004020202020204" pitchFamily="34" charset="0"/>
                <a:cs typeface="Times New Roman" panose="02020603050405020304" pitchFamily="18" charset="0"/>
              </a:rPr>
              <a:t>: Integrate the concepts of social justice and equality into a personal code of ethics and demonstrate this through actions in the community.</a:t>
            </a:r>
          </a:p>
          <a:p>
            <a:pPr marL="342900" lvl="0" indent="-342900">
              <a:lnSpc>
                <a:spcPct val="107000"/>
              </a:lnSpc>
              <a:spcAft>
                <a:spcPts val="800"/>
              </a:spcAft>
              <a:buSzPts val="1000"/>
              <a:buFont typeface="Symbol" panose="05050102010706020507" pitchFamily="18" charset="2"/>
              <a:buChar char=""/>
              <a:tabLst>
                <a:tab pos="457200" algn="l"/>
              </a:tabLst>
            </a:pPr>
            <a:r>
              <a:rPr lang="en-RW" sz="2400" b="1" dirty="0">
                <a:effectLst/>
                <a:latin typeface="Aptos" panose="020B0004020202020204" pitchFamily="34" charset="0"/>
                <a:ea typeface="Aptos" panose="020B0004020202020204" pitchFamily="34" charset="0"/>
                <a:cs typeface="Times New Roman" panose="02020603050405020304" pitchFamily="18" charset="0"/>
              </a:rPr>
              <a:t>Characterizing</a:t>
            </a:r>
            <a:r>
              <a:rPr lang="en-RW" sz="2400" dirty="0">
                <a:effectLst/>
                <a:latin typeface="Aptos" panose="020B0004020202020204" pitchFamily="34" charset="0"/>
                <a:ea typeface="Aptos" panose="020B0004020202020204" pitchFamily="34" charset="0"/>
                <a:cs typeface="Times New Roman" panose="02020603050405020304" pitchFamily="18" charset="0"/>
              </a:rPr>
              <a:t>: Consistently embody ethical leadership by advocating for fairness and transparency in professional settings.</a:t>
            </a:r>
          </a:p>
          <a:p>
            <a:endParaRPr lang="en-RW" dirty="0"/>
          </a:p>
        </p:txBody>
      </p:sp>
    </p:spTree>
    <p:extLst>
      <p:ext uri="{BB962C8B-B14F-4D97-AF65-F5344CB8AC3E}">
        <p14:creationId xmlns:p14="http://schemas.microsoft.com/office/powerpoint/2010/main" val="511798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a:extLst>
              <a:ext uri="{FF2B5EF4-FFF2-40B4-BE49-F238E27FC236}">
                <a16:creationId xmlns:a16="http://schemas.microsoft.com/office/drawing/2014/main" id="{5AC22EA9-CED3-5639-7A07-625ACFE8FB7C}"/>
              </a:ext>
            </a:extLst>
          </p:cNvPr>
          <p:cNvSpPr>
            <a:spLocks noGrp="1"/>
          </p:cNvSpPr>
          <p:nvPr>
            <p:ph type="title"/>
          </p:nvPr>
        </p:nvSpPr>
        <p:spPr/>
        <p:txBody>
          <a:bodyPr/>
          <a:lstStyle/>
          <a:p>
            <a:r>
              <a:rPr lang="en-GB" altLang="en-US" sz="3200" b="1" dirty="0"/>
              <a:t>Dave’s Taxonomy of psychomotor objectives</a:t>
            </a:r>
            <a:endParaRPr lang="en-US" altLang="en-US" sz="3200" dirty="0"/>
          </a:p>
        </p:txBody>
      </p:sp>
      <p:sp>
        <p:nvSpPr>
          <p:cNvPr id="254979" name="Content Placeholder 2">
            <a:extLst>
              <a:ext uri="{FF2B5EF4-FFF2-40B4-BE49-F238E27FC236}">
                <a16:creationId xmlns:a16="http://schemas.microsoft.com/office/drawing/2014/main" id="{B991E15D-CEDF-3707-5754-2936C8F4C23F}"/>
              </a:ext>
            </a:extLst>
          </p:cNvPr>
          <p:cNvSpPr>
            <a:spLocks noGrp="1"/>
          </p:cNvSpPr>
          <p:nvPr>
            <p:ph idx="1"/>
          </p:nvPr>
        </p:nvSpPr>
        <p:spPr>
          <a:xfrm>
            <a:off x="766916" y="1600201"/>
            <a:ext cx="9596284" cy="5056238"/>
          </a:xfrm>
        </p:spPr>
        <p:txBody>
          <a:bodyPr>
            <a:normAutofit/>
          </a:bodyPr>
          <a:lstStyle/>
          <a:p>
            <a:r>
              <a:rPr lang="en-US" altLang="en-US" sz="2600" dirty="0"/>
              <a:t>The psychomotor domain encompasses the skills requiring the use and coordination of skeletal muscles, as in the physical activities of performing, manipulating, and constructing.</a:t>
            </a:r>
          </a:p>
          <a:p>
            <a:r>
              <a:rPr lang="en-US" altLang="en-US" sz="2600" dirty="0"/>
              <a:t>Psychomotor skills are typically more observable, easier to describe, and measure in terms of evaluation. </a:t>
            </a:r>
          </a:p>
          <a:p>
            <a:r>
              <a:rPr lang="en-RW" sz="2600" dirty="0">
                <a:effectLst/>
                <a:ea typeface="Aptos" panose="020B0004020202020204" pitchFamily="34" charset="0"/>
                <a:cs typeface="Times New Roman" panose="02020603050405020304" pitchFamily="18" charset="0"/>
              </a:rPr>
              <a:t>This taxonomy helps educators design and assess activities that involve physical movement, coordination, and manual skills, focusing on how learners develop proficiency in performing tasks that require fine and gross motor skills </a:t>
            </a:r>
            <a:endParaRPr lang="en-US" sz="2600" dirty="0">
              <a:effectLst/>
              <a:ea typeface="Aptos" panose="020B0004020202020204" pitchFamily="34" charset="0"/>
              <a:cs typeface="Times New Roman" panose="02020603050405020304" pitchFamily="18" charset="0"/>
            </a:endParaRPr>
          </a:p>
          <a:p>
            <a:r>
              <a:rPr lang="en-US" altLang="en-US" sz="2600" dirty="0"/>
              <a:t>In general, these objectives are developed in Physical Education as well as other technical and vocational training courses.</a:t>
            </a:r>
          </a:p>
          <a:p>
            <a:r>
              <a:rPr lang="en-US" altLang="en-US" sz="2600" b="1" dirty="0"/>
              <a:t>Examples: </a:t>
            </a:r>
            <a:r>
              <a:rPr lang="en-US" altLang="en-US" sz="2600" dirty="0"/>
              <a:t>Draw, sing, high jump, disassemble an engine, etc.</a:t>
            </a:r>
          </a:p>
          <a:p>
            <a:endParaRPr lang="en-US" altLang="en-US" sz="2600" dirty="0"/>
          </a:p>
          <a:p>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a:extLst>
              <a:ext uri="{FF2B5EF4-FFF2-40B4-BE49-F238E27FC236}">
                <a16:creationId xmlns:a16="http://schemas.microsoft.com/office/drawing/2014/main" id="{AC7161A6-E4B2-0D97-2048-E499DAE24253}"/>
              </a:ext>
            </a:extLst>
          </p:cNvPr>
          <p:cNvSpPr>
            <a:spLocks noGrp="1"/>
          </p:cNvSpPr>
          <p:nvPr>
            <p:ph type="title"/>
          </p:nvPr>
        </p:nvSpPr>
        <p:spPr/>
        <p:txBody>
          <a:bodyPr>
            <a:normAutofit/>
          </a:bodyPr>
          <a:lstStyle/>
          <a:p>
            <a:r>
              <a:rPr lang="en-GB" altLang="en-US" sz="3200" b="1" dirty="0"/>
              <a:t>Taxonomy of psychomotor objectives</a:t>
            </a:r>
            <a:endParaRPr lang="en-US" altLang="en-US" sz="3200" dirty="0"/>
          </a:p>
        </p:txBody>
      </p:sp>
      <p:sp>
        <p:nvSpPr>
          <p:cNvPr id="256003" name="Content Placeholder 2">
            <a:extLst>
              <a:ext uri="{FF2B5EF4-FFF2-40B4-BE49-F238E27FC236}">
                <a16:creationId xmlns:a16="http://schemas.microsoft.com/office/drawing/2014/main" id="{78AFC8EA-3AF2-5056-AB64-04D0DF5C7E41}"/>
              </a:ext>
            </a:extLst>
          </p:cNvPr>
          <p:cNvSpPr>
            <a:spLocks noGrp="1"/>
          </p:cNvSpPr>
          <p:nvPr>
            <p:ph idx="1"/>
          </p:nvPr>
        </p:nvSpPr>
        <p:spPr/>
        <p:txBody>
          <a:bodyPr/>
          <a:lstStyle/>
          <a:p>
            <a:r>
              <a:rPr lang="en-US" altLang="en-US"/>
              <a:t>There is no taxonomy that is accepted universally for this domain. </a:t>
            </a:r>
          </a:p>
          <a:p>
            <a:r>
              <a:rPr lang="en-US" altLang="en-US"/>
              <a:t>A very popular model for the psychomotor domain was established by R.H. Dave</a:t>
            </a:r>
          </a:p>
          <a:p>
            <a:r>
              <a:rPr lang="en-GB" altLang="en-US"/>
              <a:t>This domain concerns objectives related to motor capacities or manipulation.</a:t>
            </a:r>
          </a:p>
          <a:p>
            <a:r>
              <a:rPr lang="en-GB" altLang="en-US"/>
              <a:t>This domain refers to body movements or motor orientation. </a:t>
            </a:r>
            <a:endParaRPr lang="en-GB" altLang="en-US" b="1"/>
          </a:p>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7B9C24A3-7F8D-A26A-C695-322765E5A5A8}"/>
              </a:ext>
            </a:extLst>
          </p:cNvPr>
          <p:cNvSpPr>
            <a:spLocks noGrp="1"/>
          </p:cNvSpPr>
          <p:nvPr>
            <p:ph type="title"/>
          </p:nvPr>
        </p:nvSpPr>
        <p:spPr/>
        <p:txBody>
          <a:bodyPr/>
          <a:lstStyle/>
          <a:p>
            <a:r>
              <a:rPr lang="en-GB" altLang="en-US" sz="3200" b="1" dirty="0"/>
              <a:t>Taxonomy</a:t>
            </a:r>
            <a:endParaRPr lang="en-US" altLang="en-US" sz="3200" b="1" dirty="0"/>
          </a:p>
        </p:txBody>
      </p:sp>
      <p:sp>
        <p:nvSpPr>
          <p:cNvPr id="192515" name="Content Placeholder 2">
            <a:extLst>
              <a:ext uri="{FF2B5EF4-FFF2-40B4-BE49-F238E27FC236}">
                <a16:creationId xmlns:a16="http://schemas.microsoft.com/office/drawing/2014/main" id="{2D9B6054-2420-9435-9B9D-237812A24F76}"/>
              </a:ext>
            </a:extLst>
          </p:cNvPr>
          <p:cNvSpPr>
            <a:spLocks noGrp="1"/>
          </p:cNvSpPr>
          <p:nvPr>
            <p:ph idx="1"/>
          </p:nvPr>
        </p:nvSpPr>
        <p:spPr>
          <a:xfrm>
            <a:off x="766916" y="1600200"/>
            <a:ext cx="10196052" cy="5029200"/>
          </a:xfrm>
        </p:spPr>
        <p:txBody>
          <a:bodyPr/>
          <a:lstStyle/>
          <a:p>
            <a:pPr algn="just">
              <a:buFont typeface="Wingdings" panose="05000000000000000000" pitchFamily="2" charset="2"/>
              <a:buChar char="§"/>
            </a:pPr>
            <a:r>
              <a:rPr lang="en-GB" altLang="en-US" sz="2400" dirty="0"/>
              <a:t>The word taxonomy is derived from two Greek words </a:t>
            </a:r>
            <a:r>
              <a:rPr lang="en-GB" altLang="en-US" sz="2400" b="1" dirty="0"/>
              <a:t>“taxis” </a:t>
            </a:r>
            <a:r>
              <a:rPr lang="en-GB" altLang="en-US" sz="2400" dirty="0"/>
              <a:t>which means </a:t>
            </a:r>
            <a:r>
              <a:rPr lang="en-GB" altLang="en-US" sz="2400" b="1" dirty="0"/>
              <a:t>arrangement or classification</a:t>
            </a:r>
            <a:r>
              <a:rPr lang="en-GB" altLang="en-US" sz="2400" dirty="0"/>
              <a:t>; and </a:t>
            </a:r>
            <a:r>
              <a:rPr lang="en-GB" altLang="en-US" sz="2400" b="1" dirty="0"/>
              <a:t>“nomos” </a:t>
            </a:r>
            <a:r>
              <a:rPr lang="en-GB" altLang="en-US" sz="2400" dirty="0"/>
              <a:t>which means </a:t>
            </a:r>
            <a:r>
              <a:rPr lang="en-GB" altLang="en-US" sz="2400" b="1" dirty="0"/>
              <a:t>law, science</a:t>
            </a:r>
            <a:r>
              <a:rPr lang="en-GB" altLang="en-US" sz="2400" dirty="0"/>
              <a:t>. </a:t>
            </a:r>
          </a:p>
          <a:p>
            <a:pPr algn="just">
              <a:buFont typeface="Wingdings" panose="05000000000000000000" pitchFamily="2" charset="2"/>
              <a:buChar char="§"/>
            </a:pPr>
            <a:r>
              <a:rPr lang="en-GB" altLang="en-US" sz="2400" dirty="0"/>
              <a:t>Thus, literally, </a:t>
            </a:r>
            <a:r>
              <a:rPr lang="en-GB" altLang="en-US" sz="2400" b="1" dirty="0"/>
              <a:t>the taxonomy is the science of classification.</a:t>
            </a:r>
          </a:p>
          <a:p>
            <a:pPr algn="just">
              <a:buFont typeface="Wingdings" panose="05000000000000000000" pitchFamily="2" charset="2"/>
              <a:buChar char="§"/>
            </a:pPr>
            <a:r>
              <a:rPr lang="en-GB" altLang="en-US" sz="2400" b="1" dirty="0"/>
              <a:t>It is the science of </a:t>
            </a:r>
            <a:r>
              <a:rPr lang="en-US" altLang="en-US" sz="2400" b="1" dirty="0"/>
              <a:t>classification into ordered categories, t</a:t>
            </a:r>
            <a:r>
              <a:rPr lang="en-GB" altLang="en-US" sz="2400" b="1" dirty="0"/>
              <a:t>he science of hierarchical classifications </a:t>
            </a:r>
          </a:p>
          <a:p>
            <a:pPr algn="just">
              <a:buFont typeface="Wingdings" panose="05000000000000000000" pitchFamily="2" charset="2"/>
              <a:buChar char="§"/>
            </a:pPr>
            <a:r>
              <a:rPr lang="en-GB" altLang="en-US" sz="2400" dirty="0"/>
              <a:t>To do the taxonomy is to </a:t>
            </a:r>
            <a:r>
              <a:rPr lang="en-GB" altLang="en-US" sz="2400" b="1" dirty="0"/>
              <a:t>make a list of elements that form categories concerning a particular domain, a particular science or discipline</a:t>
            </a:r>
            <a:r>
              <a:rPr lang="en-GB" altLang="en-US" sz="2400" dirty="0"/>
              <a:t>. </a:t>
            </a:r>
          </a:p>
          <a:p>
            <a:pPr algn="just">
              <a:buFont typeface="Wingdings" panose="05000000000000000000" pitchFamily="2" charset="2"/>
              <a:buChar char="§"/>
            </a:pPr>
            <a:endParaRPr lang="en-GB" altLang="en-US" sz="2400" dirty="0"/>
          </a:p>
          <a:p>
            <a:pPr>
              <a:buFontTx/>
              <a:buNone/>
            </a:pP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1">
            <a:extLst>
              <a:ext uri="{FF2B5EF4-FFF2-40B4-BE49-F238E27FC236}">
                <a16:creationId xmlns:a16="http://schemas.microsoft.com/office/drawing/2014/main" id="{5C55048D-0F97-65B2-F1AE-076592C8A20A}"/>
              </a:ext>
            </a:extLst>
          </p:cNvPr>
          <p:cNvSpPr>
            <a:spLocks noGrp="1"/>
          </p:cNvSpPr>
          <p:nvPr>
            <p:ph type="title"/>
          </p:nvPr>
        </p:nvSpPr>
        <p:spPr/>
        <p:txBody>
          <a:bodyPr/>
          <a:lstStyle/>
          <a:p>
            <a:br>
              <a:rPr lang="en-GB" altLang="en-US" b="1" dirty="0"/>
            </a:br>
            <a:r>
              <a:rPr lang="en-RW" sz="3200" b="1" dirty="0">
                <a:effectLst/>
                <a:latin typeface="Aptos" panose="020B0004020202020204" pitchFamily="34" charset="0"/>
                <a:ea typeface="Aptos" panose="020B0004020202020204" pitchFamily="34" charset="0"/>
                <a:cs typeface="Times New Roman" panose="02020603050405020304" pitchFamily="18" charset="0"/>
              </a:rPr>
              <a:t>Levels of Dave’s Taxonomy of Psychomotor Objectives</a:t>
            </a:r>
            <a:endParaRPr lang="en-US" altLang="en-US" sz="3200" dirty="0"/>
          </a:p>
        </p:txBody>
      </p:sp>
      <p:sp>
        <p:nvSpPr>
          <p:cNvPr id="257027" name="Content Placeholder 2">
            <a:extLst>
              <a:ext uri="{FF2B5EF4-FFF2-40B4-BE49-F238E27FC236}">
                <a16:creationId xmlns:a16="http://schemas.microsoft.com/office/drawing/2014/main" id="{4832AC1C-3619-C89C-7EB0-76D8AC023774}"/>
              </a:ext>
            </a:extLst>
          </p:cNvPr>
          <p:cNvSpPr>
            <a:spLocks noGrp="1"/>
          </p:cNvSpPr>
          <p:nvPr>
            <p:ph idx="1"/>
          </p:nvPr>
        </p:nvSpPr>
        <p:spPr/>
        <p:txBody>
          <a:bodyPr/>
          <a:lstStyle/>
          <a:p>
            <a:r>
              <a:rPr lang="en-GB" altLang="en-US" dirty="0"/>
              <a:t>This taxonomy has five levels: </a:t>
            </a:r>
          </a:p>
          <a:p>
            <a:r>
              <a:rPr lang="en-GB" altLang="en-US" sz="2400" b="1" dirty="0">
                <a:latin typeface="Times New Roman" panose="02020603050405020304" pitchFamily="18" charset="0"/>
                <a:cs typeface="Times New Roman" panose="02020603050405020304" pitchFamily="18" charset="0"/>
              </a:rPr>
              <a:t>Imitation</a:t>
            </a:r>
          </a:p>
          <a:p>
            <a:r>
              <a:rPr lang="en-GB" altLang="en-US" sz="2400" b="1" dirty="0">
                <a:latin typeface="Times New Roman" panose="02020603050405020304" pitchFamily="18" charset="0"/>
                <a:cs typeface="Times New Roman" panose="02020603050405020304" pitchFamily="18" charset="0"/>
              </a:rPr>
              <a:t>Execution</a:t>
            </a:r>
          </a:p>
          <a:p>
            <a:r>
              <a:rPr lang="en-GB" altLang="en-US" sz="2400" b="1" dirty="0">
                <a:latin typeface="Times New Roman" panose="02020603050405020304" pitchFamily="18" charset="0"/>
                <a:cs typeface="Times New Roman" panose="02020603050405020304" pitchFamily="18" charset="0"/>
              </a:rPr>
              <a:t>Precision</a:t>
            </a:r>
          </a:p>
          <a:p>
            <a:r>
              <a:rPr lang="en-GB" altLang="en-US" sz="2400" b="1" dirty="0">
                <a:latin typeface="Times New Roman" panose="02020603050405020304" pitchFamily="18" charset="0"/>
                <a:cs typeface="Times New Roman" panose="02020603050405020304" pitchFamily="18" charset="0"/>
              </a:rPr>
              <a:t>Coordination</a:t>
            </a:r>
          </a:p>
          <a:p>
            <a:r>
              <a:rPr lang="en-GB" altLang="en-US" sz="2400" b="1" dirty="0">
                <a:latin typeface="Times New Roman" panose="02020603050405020304" pitchFamily="18" charset="0"/>
                <a:cs typeface="Times New Roman" panose="02020603050405020304" pitchFamily="18" charset="0"/>
              </a:rPr>
              <a:t>Naturalization</a:t>
            </a:r>
            <a:endParaRPr lang="en-US" sz="2400" dirty="0">
              <a:latin typeface="Times New Roman" panose="02020603050405020304" pitchFamily="18" charset="0"/>
              <a:cs typeface="Times New Roman" panose="02020603050405020304" pitchFamily="18" charset="0"/>
            </a:endParaRPr>
          </a:p>
          <a:p>
            <a:pPr marL="0" indent="0">
              <a:buNone/>
            </a:pPr>
            <a:r>
              <a:rPr lang="en-GB" altLang="en-US" dirty="0"/>
              <a:t>  </a:t>
            </a: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a:extLst>
              <a:ext uri="{FF2B5EF4-FFF2-40B4-BE49-F238E27FC236}">
                <a16:creationId xmlns:a16="http://schemas.microsoft.com/office/drawing/2014/main" id="{753E271A-5A8A-6B91-1A48-56C6ED197577}"/>
              </a:ext>
            </a:extLst>
          </p:cNvPr>
          <p:cNvSpPr>
            <a:spLocks noGrp="1"/>
          </p:cNvSpPr>
          <p:nvPr>
            <p:ph type="title"/>
          </p:nvPr>
        </p:nvSpPr>
        <p:spPr/>
        <p:txBody>
          <a:bodyPr/>
          <a:lstStyle/>
          <a:p>
            <a:r>
              <a:rPr lang="en-GB" altLang="en-US" sz="6600" b="1" dirty="0"/>
              <a:t> </a:t>
            </a:r>
            <a:r>
              <a:rPr lang="en-GB" altLang="en-US" sz="3200" b="1" dirty="0"/>
              <a:t>(</a:t>
            </a:r>
            <a:r>
              <a:rPr lang="en-GB" altLang="en-US" sz="3200" b="1" dirty="0" err="1"/>
              <a:t>i</a:t>
            </a:r>
            <a:r>
              <a:rPr lang="en-GB" altLang="en-US" sz="3200" b="1" dirty="0"/>
              <a:t>) Imitation</a:t>
            </a:r>
            <a:endParaRPr lang="en-US" altLang="en-US" sz="3200" dirty="0"/>
          </a:p>
        </p:txBody>
      </p:sp>
      <p:sp>
        <p:nvSpPr>
          <p:cNvPr id="258051" name="Content Placeholder 2">
            <a:extLst>
              <a:ext uri="{FF2B5EF4-FFF2-40B4-BE49-F238E27FC236}">
                <a16:creationId xmlns:a16="http://schemas.microsoft.com/office/drawing/2014/main" id="{B307B262-AAA6-1878-1711-CF84FBB3DA90}"/>
              </a:ext>
            </a:extLst>
          </p:cNvPr>
          <p:cNvSpPr>
            <a:spLocks noGrp="1"/>
          </p:cNvSpPr>
          <p:nvPr>
            <p:ph idx="1"/>
          </p:nvPr>
        </p:nvSpPr>
        <p:spPr/>
        <p:txBody>
          <a:bodyPr/>
          <a:lstStyle/>
          <a:p>
            <a:r>
              <a:rPr lang="en-RW" sz="2400" dirty="0">
                <a:effectLst/>
                <a:ea typeface="Aptos" panose="020B0004020202020204" pitchFamily="34" charset="0"/>
                <a:cs typeface="Times New Roman" panose="02020603050405020304" pitchFamily="18" charset="0"/>
              </a:rPr>
              <a:t>The learner is able to observe and replicate a motor skill, following the </a:t>
            </a:r>
            <a:r>
              <a:rPr lang="en-US" sz="2400" dirty="0">
                <a:effectLst/>
                <a:ea typeface="Aptos" panose="020B0004020202020204" pitchFamily="34" charset="0"/>
                <a:cs typeface="Times New Roman" panose="02020603050405020304" pitchFamily="18" charset="0"/>
              </a:rPr>
              <a:t>teacher</a:t>
            </a:r>
            <a:r>
              <a:rPr lang="en-RW" sz="2400" dirty="0">
                <a:effectLst/>
                <a:ea typeface="Aptos" panose="020B0004020202020204" pitchFamily="34" charset="0"/>
                <a:cs typeface="Times New Roman" panose="02020603050405020304" pitchFamily="18" charset="0"/>
              </a:rPr>
              <a:t>'s demonstration. </a:t>
            </a:r>
            <a:endParaRPr lang="en-US" sz="2400" dirty="0">
              <a:effectLst/>
              <a:ea typeface="Aptos" panose="020B0004020202020204" pitchFamily="34" charset="0"/>
              <a:cs typeface="Times New Roman" panose="02020603050405020304" pitchFamily="18" charset="0"/>
            </a:endParaRPr>
          </a:p>
          <a:p>
            <a:r>
              <a:rPr lang="en-RW" sz="2400" dirty="0">
                <a:effectLst/>
                <a:ea typeface="Aptos" panose="020B0004020202020204" pitchFamily="34" charset="0"/>
                <a:cs typeface="Times New Roman" panose="02020603050405020304" pitchFamily="18" charset="0"/>
              </a:rPr>
              <a:t>This level involves copying actions, and the skill is typically performed with some guidance.</a:t>
            </a:r>
            <a:endParaRPr lang="en-GB" altLang="en-US" sz="2400" dirty="0"/>
          </a:p>
          <a:p>
            <a:r>
              <a:rPr lang="en-GB" altLang="en-US" sz="2400" dirty="0"/>
              <a:t>Performance may be of low quality</a:t>
            </a:r>
          </a:p>
          <a:p>
            <a:r>
              <a:rPr lang="en-GB" altLang="en-US" sz="2400" dirty="0"/>
              <a:t>The learner repeats an observed action, but the neuromuscular coordination is still poor.</a:t>
            </a:r>
          </a:p>
          <a:p>
            <a:r>
              <a:rPr lang="en-GB" altLang="en-US" sz="2400" dirty="0"/>
              <a:t>For example, Copying a work of art: the child takes a paper, rudely imitates a friend's drawing.</a:t>
            </a:r>
          </a:p>
          <a:p>
            <a:r>
              <a:rPr lang="en-RW" sz="2400" b="1" dirty="0">
                <a:effectLst/>
                <a:ea typeface="Aptos" panose="020B0004020202020204" pitchFamily="34" charset="0"/>
                <a:cs typeface="Times New Roman" panose="02020603050405020304" pitchFamily="18" charset="0"/>
              </a:rPr>
              <a:t>Key action verbs</a:t>
            </a:r>
            <a:r>
              <a:rPr lang="en-RW" sz="2400" dirty="0">
                <a:effectLst/>
                <a:ea typeface="Aptos" panose="020B0004020202020204" pitchFamily="34" charset="0"/>
                <a:cs typeface="Times New Roman" panose="02020603050405020304" pitchFamily="18" charset="0"/>
              </a:rPr>
              <a:t>: imitate, follow, copy, repeat, duplicate.</a:t>
            </a:r>
          </a:p>
          <a:p>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le 1">
            <a:extLst>
              <a:ext uri="{FF2B5EF4-FFF2-40B4-BE49-F238E27FC236}">
                <a16:creationId xmlns:a16="http://schemas.microsoft.com/office/drawing/2014/main" id="{2B335C0A-0507-9BC6-0B8B-B7110ECA6AFE}"/>
              </a:ext>
            </a:extLst>
          </p:cNvPr>
          <p:cNvSpPr>
            <a:spLocks noGrp="1"/>
          </p:cNvSpPr>
          <p:nvPr>
            <p:ph type="title"/>
          </p:nvPr>
        </p:nvSpPr>
        <p:spPr/>
        <p:txBody>
          <a:bodyPr/>
          <a:lstStyle/>
          <a:p>
            <a:r>
              <a:rPr lang="en-GB" altLang="en-US" b="1" dirty="0"/>
              <a:t> </a:t>
            </a:r>
            <a:r>
              <a:rPr lang="en-GB" altLang="en-US" sz="3200" b="1" dirty="0"/>
              <a:t>(ii) Execution or manipulation</a:t>
            </a:r>
            <a:endParaRPr lang="en-US" altLang="en-US" sz="3200" dirty="0"/>
          </a:p>
        </p:txBody>
      </p:sp>
      <p:sp>
        <p:nvSpPr>
          <p:cNvPr id="259075" name="Content Placeholder 2">
            <a:extLst>
              <a:ext uri="{FF2B5EF4-FFF2-40B4-BE49-F238E27FC236}">
                <a16:creationId xmlns:a16="http://schemas.microsoft.com/office/drawing/2014/main" id="{5EB083C0-5E5B-C5E8-03EF-CC96524C0D8C}"/>
              </a:ext>
            </a:extLst>
          </p:cNvPr>
          <p:cNvSpPr>
            <a:spLocks noGrp="1"/>
          </p:cNvSpPr>
          <p:nvPr>
            <p:ph idx="1"/>
          </p:nvPr>
        </p:nvSpPr>
        <p:spPr/>
        <p:txBody>
          <a:bodyPr>
            <a:normAutofit/>
          </a:bodyPr>
          <a:lstStyle/>
          <a:p>
            <a:r>
              <a:rPr lang="en-RW" sz="2400" dirty="0">
                <a:effectLst/>
                <a:ea typeface="Aptos" panose="020B0004020202020204" pitchFamily="34" charset="0"/>
                <a:cs typeface="Times New Roman" panose="02020603050405020304" pitchFamily="18" charset="0"/>
              </a:rPr>
              <a:t>Learners are able to perform the skill or task on their own, though still relying on basic procedures or instructions. </a:t>
            </a:r>
            <a:endParaRPr lang="en-US" sz="2400" dirty="0">
              <a:effectLst/>
              <a:ea typeface="Aptos" panose="020B0004020202020204" pitchFamily="34" charset="0"/>
              <a:cs typeface="Times New Roman" panose="02020603050405020304" pitchFamily="18" charset="0"/>
            </a:endParaRPr>
          </a:p>
          <a:p>
            <a:r>
              <a:rPr lang="en-RW" sz="2400" dirty="0">
                <a:effectLst/>
                <a:ea typeface="Aptos" panose="020B0004020202020204" pitchFamily="34" charset="0"/>
                <a:cs typeface="Times New Roman" panose="02020603050405020304" pitchFamily="18" charset="0"/>
              </a:rPr>
              <a:t>The skill is performed with a greater degree of independence than in the imitation stage, but there is still some reliance on guidance.</a:t>
            </a:r>
          </a:p>
          <a:p>
            <a:r>
              <a:rPr lang="en-GB" altLang="en-US" sz="2400" dirty="0"/>
              <a:t>The learner becomes capable of imitating the teacher's example.</a:t>
            </a:r>
          </a:p>
          <a:p>
            <a:r>
              <a:rPr lang="en-GB" altLang="en-US" sz="2400" dirty="0"/>
              <a:t>He/she starts differentiating movements and choosing the adequate behaviour. </a:t>
            </a:r>
          </a:p>
          <a:p>
            <a:r>
              <a:rPr lang="en-GB" altLang="en-US" sz="2400" dirty="0"/>
              <a:t>He/she reaches a certain level of ability in handling certain objects.</a:t>
            </a:r>
          </a:p>
          <a:p>
            <a:r>
              <a:rPr lang="en-US" altLang="en-US" sz="2400" dirty="0"/>
              <a:t>Ex: creating work on one’s own, after taking lessons or reading about it.</a:t>
            </a:r>
          </a:p>
          <a:p>
            <a:r>
              <a:rPr lang="en-RW" sz="2400" dirty="0">
                <a:effectLst/>
                <a:latin typeface="Aptos" panose="020B0004020202020204" pitchFamily="34" charset="0"/>
                <a:ea typeface="Aptos" panose="020B0004020202020204" pitchFamily="34" charset="0"/>
                <a:cs typeface="Times New Roman" panose="02020603050405020304" pitchFamily="18" charset="0"/>
              </a:rPr>
              <a:t>Key action verbs: manipulate, handle, practice, use, perform.</a:t>
            </a:r>
          </a:p>
          <a:p>
            <a:endParaRPr lang="en-US" altLang="en-US" sz="2400" dirty="0"/>
          </a:p>
          <a:p>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a:extLst>
              <a:ext uri="{FF2B5EF4-FFF2-40B4-BE49-F238E27FC236}">
                <a16:creationId xmlns:a16="http://schemas.microsoft.com/office/drawing/2014/main" id="{8C55697A-B2EE-5B9D-FD37-44F62CE87D62}"/>
              </a:ext>
            </a:extLst>
          </p:cNvPr>
          <p:cNvSpPr>
            <a:spLocks noGrp="1"/>
          </p:cNvSpPr>
          <p:nvPr>
            <p:ph type="title"/>
          </p:nvPr>
        </p:nvSpPr>
        <p:spPr/>
        <p:txBody>
          <a:bodyPr/>
          <a:lstStyle/>
          <a:p>
            <a:r>
              <a:rPr lang="en-GB" altLang="en-US" sz="4800" b="1" dirty="0"/>
              <a:t> </a:t>
            </a:r>
            <a:r>
              <a:rPr lang="en-GB" altLang="en-US" sz="3200" b="1" dirty="0"/>
              <a:t>(iii) Precision</a:t>
            </a:r>
            <a:endParaRPr lang="en-US" altLang="en-US" sz="3200" dirty="0"/>
          </a:p>
        </p:txBody>
      </p:sp>
      <p:sp>
        <p:nvSpPr>
          <p:cNvPr id="260099" name="Content Placeholder 2">
            <a:extLst>
              <a:ext uri="{FF2B5EF4-FFF2-40B4-BE49-F238E27FC236}">
                <a16:creationId xmlns:a16="http://schemas.microsoft.com/office/drawing/2014/main" id="{869B1010-6BA4-6C0B-AD0F-D5C9924F8C4F}"/>
              </a:ext>
            </a:extLst>
          </p:cNvPr>
          <p:cNvSpPr>
            <a:spLocks noGrp="1"/>
          </p:cNvSpPr>
          <p:nvPr>
            <p:ph idx="1"/>
          </p:nvPr>
        </p:nvSpPr>
        <p:spPr>
          <a:xfrm>
            <a:off x="838200" y="1366684"/>
            <a:ext cx="10515600" cy="4810279"/>
          </a:xfrm>
        </p:spPr>
        <p:txBody>
          <a:bodyPr>
            <a:normAutofit/>
          </a:bodyPr>
          <a:lstStyle/>
          <a:p>
            <a:r>
              <a:rPr lang="en-RW" sz="2400" dirty="0">
                <a:effectLst/>
                <a:ea typeface="Aptos" panose="020B0004020202020204" pitchFamily="34" charset="0"/>
                <a:cs typeface="Times New Roman" panose="02020603050405020304" pitchFamily="18" charset="0"/>
              </a:rPr>
              <a:t>The learner performs the skill with increased accuracy, coordination, and control. </a:t>
            </a:r>
            <a:endParaRPr lang="en-US" sz="2400" dirty="0">
              <a:effectLst/>
              <a:ea typeface="Aptos" panose="020B0004020202020204" pitchFamily="34" charset="0"/>
              <a:cs typeface="Times New Roman" panose="02020603050405020304" pitchFamily="18" charset="0"/>
            </a:endParaRPr>
          </a:p>
          <a:p>
            <a:r>
              <a:rPr lang="en-RW" sz="2400" dirty="0">
                <a:effectLst/>
                <a:ea typeface="Aptos" panose="020B0004020202020204" pitchFamily="34" charset="0"/>
                <a:cs typeface="Times New Roman" panose="02020603050405020304" pitchFamily="18" charset="0"/>
              </a:rPr>
              <a:t>At this level, the task is completed with greater refinement and attention to detail, often without the need for explicit guidance.</a:t>
            </a:r>
          </a:p>
          <a:p>
            <a:r>
              <a:rPr lang="en-GB" altLang="en-US" sz="2400" dirty="0"/>
              <a:t>The learner replicates the model with accuracy and precision. </a:t>
            </a:r>
          </a:p>
          <a:p>
            <a:r>
              <a:rPr lang="en-GB" altLang="en-US" sz="2400" dirty="0"/>
              <a:t>He/she reproduces the required model perfectly.</a:t>
            </a:r>
          </a:p>
          <a:p>
            <a:r>
              <a:rPr lang="en-GB" altLang="en-US" sz="2400" dirty="0"/>
              <a:t>He/she manages to replicate this action in the absence of the model. </a:t>
            </a:r>
          </a:p>
          <a:p>
            <a:r>
              <a:rPr lang="en-GB" altLang="en-US" sz="2400" dirty="0"/>
              <a:t>He/she directs the action, and can modify its speed of execution with regard to the situation.</a:t>
            </a:r>
          </a:p>
          <a:p>
            <a:r>
              <a:rPr lang="en-RW" sz="2400" b="1" dirty="0">
                <a:effectLst/>
                <a:ea typeface="Aptos" panose="020B0004020202020204" pitchFamily="34" charset="0"/>
                <a:cs typeface="Times New Roman" panose="02020603050405020304" pitchFamily="18" charset="0"/>
              </a:rPr>
              <a:t>Key action verbs</a:t>
            </a:r>
            <a:r>
              <a:rPr lang="en-RW" sz="2400" dirty="0">
                <a:effectLst/>
                <a:ea typeface="Aptos" panose="020B0004020202020204" pitchFamily="34" charset="0"/>
                <a:cs typeface="Times New Roman" panose="02020603050405020304" pitchFamily="18" charset="0"/>
              </a:rPr>
              <a:t>: perform precisely, perfect, refine, enhance, adjust.</a:t>
            </a:r>
          </a:p>
          <a:p>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1">
            <a:extLst>
              <a:ext uri="{FF2B5EF4-FFF2-40B4-BE49-F238E27FC236}">
                <a16:creationId xmlns:a16="http://schemas.microsoft.com/office/drawing/2014/main" id="{2BC3B910-DA21-BF16-BA70-A6097198528A}"/>
              </a:ext>
            </a:extLst>
          </p:cNvPr>
          <p:cNvSpPr>
            <a:spLocks noGrp="1"/>
          </p:cNvSpPr>
          <p:nvPr>
            <p:ph type="title"/>
          </p:nvPr>
        </p:nvSpPr>
        <p:spPr/>
        <p:txBody>
          <a:bodyPr>
            <a:normAutofit/>
          </a:bodyPr>
          <a:lstStyle/>
          <a:p>
            <a:r>
              <a:rPr lang="en-GB" altLang="en-US" sz="3200" b="1" dirty="0"/>
              <a:t>(iv) Coordination or articulation</a:t>
            </a:r>
            <a:endParaRPr lang="en-US" altLang="en-US" sz="3200" dirty="0"/>
          </a:p>
        </p:txBody>
      </p:sp>
      <p:sp>
        <p:nvSpPr>
          <p:cNvPr id="261123" name="Content Placeholder 2">
            <a:extLst>
              <a:ext uri="{FF2B5EF4-FFF2-40B4-BE49-F238E27FC236}">
                <a16:creationId xmlns:a16="http://schemas.microsoft.com/office/drawing/2014/main" id="{21B1567D-C0EC-11D5-4372-DAB2B9C03832}"/>
              </a:ext>
            </a:extLst>
          </p:cNvPr>
          <p:cNvSpPr>
            <a:spLocks noGrp="1"/>
          </p:cNvSpPr>
          <p:nvPr>
            <p:ph idx="1"/>
          </p:nvPr>
        </p:nvSpPr>
        <p:spPr/>
        <p:txBody>
          <a:bodyPr>
            <a:normAutofit fontScale="92500"/>
          </a:bodyPr>
          <a:lstStyle/>
          <a:p>
            <a:r>
              <a:rPr lang="en-RW" sz="2400" dirty="0">
                <a:effectLst/>
                <a:ea typeface="Aptos" panose="020B0004020202020204" pitchFamily="34" charset="0"/>
                <a:cs typeface="Times New Roman" panose="02020603050405020304" pitchFamily="18" charset="0"/>
              </a:rPr>
              <a:t>Learners coordinate and combine multiple skills to perform a complex sequence of actions smoothly and efficiently. </a:t>
            </a:r>
            <a:endParaRPr lang="en-US" sz="2400" dirty="0">
              <a:effectLst/>
              <a:ea typeface="Aptos" panose="020B0004020202020204" pitchFamily="34" charset="0"/>
              <a:cs typeface="Times New Roman" panose="02020603050405020304" pitchFamily="18" charset="0"/>
            </a:endParaRPr>
          </a:p>
          <a:p>
            <a:r>
              <a:rPr lang="en-RW" sz="2400" dirty="0">
                <a:effectLst/>
                <a:ea typeface="Aptos" panose="020B0004020202020204" pitchFamily="34" charset="0"/>
                <a:cs typeface="Times New Roman" panose="02020603050405020304" pitchFamily="18" charset="0"/>
              </a:rPr>
              <a:t>At this stage, learners are able to adapt and adjust their movements based on the situation, integrating various motor actions into a cohesive whole.</a:t>
            </a:r>
          </a:p>
          <a:p>
            <a:r>
              <a:rPr lang="en-US" altLang="en-US" sz="2400" dirty="0"/>
              <a:t>Coordinating a series of actions, achieving harmony and internal consistency.</a:t>
            </a:r>
          </a:p>
          <a:p>
            <a:r>
              <a:rPr lang="en-GB" altLang="en-US" sz="2400" dirty="0"/>
              <a:t>The learner harmonises his/her action while being at the same time capable to adjust the speed, the duration, and the other factors, so that actions articulate well.</a:t>
            </a:r>
            <a:endParaRPr lang="en-US" altLang="en-US" sz="2400" dirty="0"/>
          </a:p>
          <a:p>
            <a:r>
              <a:rPr lang="en-US" altLang="en-US" sz="2400" dirty="0"/>
              <a:t>Example: Producing a video that involves music, drama, color, sound, etc.</a:t>
            </a:r>
          </a:p>
          <a:p>
            <a:r>
              <a:rPr lang="en-GB" altLang="en-US" sz="2400" dirty="0"/>
              <a:t>The learner associates several words and knows how to write a text within a minimum time.  </a:t>
            </a:r>
          </a:p>
          <a:p>
            <a:r>
              <a:rPr lang="en-RW" sz="1800" b="1" dirty="0">
                <a:effectLst/>
                <a:latin typeface="Aptos" panose="020B0004020202020204" pitchFamily="34" charset="0"/>
                <a:ea typeface="Aptos" panose="020B0004020202020204" pitchFamily="34" charset="0"/>
                <a:cs typeface="Times New Roman" panose="02020603050405020304" pitchFamily="18" charset="0"/>
              </a:rPr>
              <a:t>Key </a:t>
            </a:r>
            <a:r>
              <a:rPr lang="en-RW" sz="2600" b="1" dirty="0">
                <a:effectLst/>
                <a:latin typeface="Aptos" panose="020B0004020202020204" pitchFamily="34" charset="0"/>
                <a:ea typeface="Aptos" panose="020B0004020202020204" pitchFamily="34" charset="0"/>
                <a:cs typeface="Times New Roman" panose="02020603050405020304" pitchFamily="18" charset="0"/>
              </a:rPr>
              <a:t>action verbs</a:t>
            </a:r>
            <a:r>
              <a:rPr lang="en-RW" sz="1800" dirty="0">
                <a:effectLst/>
                <a:latin typeface="Aptos" panose="020B0004020202020204" pitchFamily="34" charset="0"/>
                <a:ea typeface="Aptos" panose="020B0004020202020204" pitchFamily="34" charset="0"/>
                <a:cs typeface="Times New Roman" panose="02020603050405020304" pitchFamily="18" charset="0"/>
              </a:rPr>
              <a:t>: combine, integrate, coordinate, blend, synchronize</a:t>
            </a:r>
            <a:endParaRPr lang="en-US" altLang="en-US" sz="2400" dirty="0"/>
          </a:p>
          <a:p>
            <a:endParaRPr lang="en-US" altLang="en-US" sz="2400" dirty="0"/>
          </a:p>
          <a:p>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1">
            <a:extLst>
              <a:ext uri="{FF2B5EF4-FFF2-40B4-BE49-F238E27FC236}">
                <a16:creationId xmlns:a16="http://schemas.microsoft.com/office/drawing/2014/main" id="{A3F7000E-E4E5-471D-6482-7E2463C08FDF}"/>
              </a:ext>
            </a:extLst>
          </p:cNvPr>
          <p:cNvSpPr>
            <a:spLocks noGrp="1"/>
          </p:cNvSpPr>
          <p:nvPr>
            <p:ph type="title"/>
          </p:nvPr>
        </p:nvSpPr>
        <p:spPr/>
        <p:txBody>
          <a:bodyPr>
            <a:normAutofit/>
          </a:bodyPr>
          <a:lstStyle/>
          <a:p>
            <a:r>
              <a:rPr lang="en-GB" altLang="en-US" sz="3200" b="1" dirty="0"/>
              <a:t>(v) Naturalization</a:t>
            </a:r>
            <a:endParaRPr lang="en-US" altLang="en-US" sz="3200" dirty="0"/>
          </a:p>
        </p:txBody>
      </p:sp>
      <p:sp>
        <p:nvSpPr>
          <p:cNvPr id="263171" name="Content Placeholder 2">
            <a:extLst>
              <a:ext uri="{FF2B5EF4-FFF2-40B4-BE49-F238E27FC236}">
                <a16:creationId xmlns:a16="http://schemas.microsoft.com/office/drawing/2014/main" id="{985970DA-580C-B462-FE6F-58785EAE83DB}"/>
              </a:ext>
            </a:extLst>
          </p:cNvPr>
          <p:cNvSpPr>
            <a:spLocks noGrp="1"/>
          </p:cNvSpPr>
          <p:nvPr>
            <p:ph idx="1"/>
          </p:nvPr>
        </p:nvSpPr>
        <p:spPr/>
        <p:txBody>
          <a:bodyPr>
            <a:normAutofit/>
          </a:bodyPr>
          <a:lstStyle/>
          <a:p>
            <a:r>
              <a:rPr lang="en-RW" sz="2400" dirty="0">
                <a:effectLst/>
                <a:ea typeface="Aptos" panose="020B0004020202020204" pitchFamily="34" charset="0"/>
                <a:cs typeface="Times New Roman" panose="02020603050405020304" pitchFamily="18" charset="0"/>
              </a:rPr>
              <a:t>The learner performs the task with such a high level of proficiency that it becomes almost automatic or second nature. </a:t>
            </a:r>
            <a:endParaRPr lang="en-US" sz="2400" dirty="0">
              <a:effectLst/>
              <a:ea typeface="Aptos" panose="020B0004020202020204" pitchFamily="34" charset="0"/>
              <a:cs typeface="Times New Roman" panose="02020603050405020304" pitchFamily="18" charset="0"/>
            </a:endParaRPr>
          </a:p>
          <a:p>
            <a:r>
              <a:rPr lang="en-RW" sz="2400" dirty="0">
                <a:effectLst/>
                <a:ea typeface="Aptos" panose="020B0004020202020204" pitchFamily="34" charset="0"/>
                <a:cs typeface="Times New Roman" panose="02020603050405020304" pitchFamily="18" charset="0"/>
              </a:rPr>
              <a:t>This level represents mastery of the skill, where the learner can perform the task smoothly and efficiently without thinking about the individual steps.</a:t>
            </a:r>
          </a:p>
          <a:p>
            <a:r>
              <a:rPr lang="en-US" altLang="en-US" sz="2400" dirty="0"/>
              <a:t>Having high level performance become natural, without needing to think much about it. Things become automatic. </a:t>
            </a:r>
          </a:p>
          <a:p>
            <a:r>
              <a:rPr lang="en-US" altLang="en-US" sz="2400" dirty="0"/>
              <a:t>It is </a:t>
            </a:r>
            <a:r>
              <a:rPr lang="en-GB" altLang="en-US" sz="2400" dirty="0"/>
              <a:t>the internalisation, the habit or the second nature.</a:t>
            </a:r>
          </a:p>
          <a:p>
            <a:r>
              <a:rPr lang="en-GB" altLang="en-US" sz="2400" dirty="0"/>
              <a:t>With a minimum psychic energy, the learner develops a quick and personalized writing.</a:t>
            </a:r>
          </a:p>
          <a:p>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8B5C-4480-FE24-76D7-410C868D9858}"/>
              </a:ext>
            </a:extLst>
          </p:cNvPr>
          <p:cNvSpPr>
            <a:spLocks noGrp="1"/>
          </p:cNvSpPr>
          <p:nvPr>
            <p:ph type="title"/>
          </p:nvPr>
        </p:nvSpPr>
        <p:spPr/>
        <p:txBody>
          <a:bodyPr>
            <a:normAutofit/>
          </a:bodyPr>
          <a:lstStyle/>
          <a:p>
            <a:r>
              <a:rPr lang="en-US" sz="3200" b="1" dirty="0"/>
              <a:t>Naturalization</a:t>
            </a:r>
            <a:endParaRPr lang="en-RW" sz="3200" b="1" dirty="0"/>
          </a:p>
        </p:txBody>
      </p:sp>
      <p:sp>
        <p:nvSpPr>
          <p:cNvPr id="3" name="Content Placeholder 2">
            <a:extLst>
              <a:ext uri="{FF2B5EF4-FFF2-40B4-BE49-F238E27FC236}">
                <a16:creationId xmlns:a16="http://schemas.microsoft.com/office/drawing/2014/main" id="{354CA0DD-2967-4B99-FE1E-73C6E4E52459}"/>
              </a:ext>
            </a:extLst>
          </p:cNvPr>
          <p:cNvSpPr>
            <a:spLocks noGrp="1"/>
          </p:cNvSpPr>
          <p:nvPr>
            <p:ph idx="1"/>
          </p:nvPr>
        </p:nvSpPr>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RW" sz="2400" dirty="0">
                <a:effectLst/>
                <a:latin typeface="Aptos" panose="020B0004020202020204" pitchFamily="34" charset="0"/>
                <a:ea typeface="Aptos" panose="020B0004020202020204" pitchFamily="34" charset="0"/>
                <a:cs typeface="Times New Roman" panose="02020603050405020304" pitchFamily="18" charset="0"/>
              </a:rPr>
              <a:t>Key action verbs: perform naturally, master, execute automatically, innovate, adapt.</a:t>
            </a:r>
          </a:p>
          <a:p>
            <a:pPr marL="342900" indent="-342900">
              <a:lnSpc>
                <a:spcPct val="107000"/>
              </a:lnSpc>
              <a:spcAft>
                <a:spcPts val="800"/>
              </a:spcAft>
              <a:buSzPts val="1000"/>
              <a:buFont typeface="Symbol" panose="05050102010706020507" pitchFamily="18" charset="2"/>
              <a:buChar char=""/>
              <a:tabLst>
                <a:tab pos="457200" algn="l"/>
              </a:tabLst>
            </a:pPr>
            <a:r>
              <a:rPr lang="en-US" altLang="en-US" sz="2400" dirty="0"/>
              <a:t>Examples: </a:t>
            </a:r>
          </a:p>
          <a:p>
            <a:pPr marL="342900" indent="-342900">
              <a:lnSpc>
                <a:spcPct val="107000"/>
              </a:lnSpc>
              <a:spcAft>
                <a:spcPts val="800"/>
              </a:spcAft>
              <a:buSzPts val="1000"/>
              <a:buFont typeface="Symbol" panose="05050102010706020507" pitchFamily="18" charset="2"/>
              <a:buChar char=""/>
              <a:tabLst>
                <a:tab pos="457200" algn="l"/>
              </a:tabLst>
            </a:pPr>
            <a:r>
              <a:rPr lang="en-US" altLang="en-US" sz="2400" dirty="0"/>
              <a:t>Michael Jordan playing basketball, Nancy Lopez hitting a golf ball, etc.</a:t>
            </a:r>
          </a:p>
          <a:p>
            <a:pPr marL="342900" indent="-342900">
              <a:lnSpc>
                <a:spcPct val="107000"/>
              </a:lnSpc>
              <a:spcAft>
                <a:spcPts val="800"/>
              </a:spcAft>
              <a:buSzPts val="1000"/>
              <a:buFont typeface="Symbol" panose="05050102010706020507" pitchFamily="18" charset="2"/>
              <a:buChar char=""/>
              <a:tabLst>
                <a:tab pos="457200" algn="l"/>
              </a:tabLst>
            </a:pPr>
            <a:r>
              <a:rPr lang="en-RW" sz="2400" dirty="0">
                <a:effectLst/>
                <a:latin typeface="Aptos" panose="020B0004020202020204" pitchFamily="34" charset="0"/>
                <a:ea typeface="Aptos" panose="020B0004020202020204" pitchFamily="34" charset="0"/>
                <a:cs typeface="Times New Roman" panose="02020603050405020304" pitchFamily="18" charset="0"/>
              </a:rPr>
              <a:t>Drive a car </a:t>
            </a:r>
            <a:r>
              <a:rPr lang="en-RW" sz="2400" dirty="0" err="1">
                <a:effectLst/>
                <a:latin typeface="Aptos" panose="020B0004020202020204" pitchFamily="34" charset="0"/>
                <a:ea typeface="Aptos" panose="020B0004020202020204" pitchFamily="34" charset="0"/>
                <a:cs typeface="Times New Roman" panose="02020603050405020304" pitchFamily="18" charset="0"/>
              </a:rPr>
              <a:t>skillfully</a:t>
            </a:r>
            <a:r>
              <a:rPr lang="en-RW" sz="2400" dirty="0">
                <a:effectLst/>
                <a:latin typeface="Aptos" panose="020B0004020202020204" pitchFamily="34" charset="0"/>
                <a:ea typeface="Aptos" panose="020B0004020202020204" pitchFamily="34" charset="0"/>
                <a:cs typeface="Times New Roman" panose="02020603050405020304" pitchFamily="18" charset="0"/>
              </a:rPr>
              <a:t> in varying traffic conditions, without needing to consciously focus on basic driving tasks.</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r>
              <a:rPr lang="en-RW" sz="2400" dirty="0">
                <a:effectLst/>
                <a:latin typeface="Aptos" panose="020B0004020202020204" pitchFamily="34" charset="0"/>
                <a:ea typeface="Aptos" panose="020B0004020202020204" pitchFamily="34" charset="0"/>
                <a:cs typeface="Times New Roman" panose="02020603050405020304" pitchFamily="18" charset="0"/>
              </a:rPr>
              <a:t>Perform a complicated surgical procedure smoothly and efficiently, with minimal effort or conscious thought.</a:t>
            </a:r>
          </a:p>
          <a:p>
            <a:pPr marL="0" indent="0">
              <a:lnSpc>
                <a:spcPct val="107000"/>
              </a:lnSpc>
              <a:spcAft>
                <a:spcPts val="800"/>
              </a:spcAft>
              <a:buNone/>
            </a:pPr>
            <a:endParaRPr lang="en-RW" sz="2400" dirty="0">
              <a:effectLst/>
              <a:latin typeface="Aptos" panose="020B0004020202020204" pitchFamily="34" charset="0"/>
              <a:ea typeface="Aptos" panose="020B0004020202020204" pitchFamily="34" charset="0"/>
              <a:cs typeface="Times New Roman" panose="02020603050405020304" pitchFamily="18" charset="0"/>
            </a:endParaRPr>
          </a:p>
          <a:p>
            <a:endParaRPr lang="en-RW" dirty="0"/>
          </a:p>
        </p:txBody>
      </p:sp>
    </p:spTree>
    <p:extLst>
      <p:ext uri="{BB962C8B-B14F-4D97-AF65-F5344CB8AC3E}">
        <p14:creationId xmlns:p14="http://schemas.microsoft.com/office/powerpoint/2010/main" val="2857539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a:extLst>
              <a:ext uri="{FF2B5EF4-FFF2-40B4-BE49-F238E27FC236}">
                <a16:creationId xmlns:a16="http://schemas.microsoft.com/office/drawing/2014/main" id="{7073FA01-39C4-9C81-672A-8EF0245D7785}"/>
              </a:ext>
            </a:extLst>
          </p:cNvPr>
          <p:cNvSpPr>
            <a:spLocks noGrp="1"/>
          </p:cNvSpPr>
          <p:nvPr>
            <p:ph type="title"/>
          </p:nvPr>
        </p:nvSpPr>
        <p:spPr/>
        <p:txBody>
          <a:bodyPr/>
          <a:lstStyle/>
          <a:p>
            <a:r>
              <a:rPr lang="en-GB" altLang="en-US" b="1" dirty="0"/>
              <a:t>Dave’s Taxonomy of psychomotor objectives</a:t>
            </a:r>
            <a:endParaRPr lang="en-US" altLang="en-US" dirty="0"/>
          </a:p>
        </p:txBody>
      </p:sp>
      <p:pic>
        <p:nvPicPr>
          <p:cNvPr id="265219" name="Picture 2" descr="C:\Users\npc\Desktop\image004.gif">
            <a:extLst>
              <a:ext uri="{FF2B5EF4-FFF2-40B4-BE49-F238E27FC236}">
                <a16:creationId xmlns:a16="http://schemas.microsoft.com/office/drawing/2014/main" id="{F797716F-1D44-7823-363C-D52AA64DAD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62439" y="2500313"/>
            <a:ext cx="3667125" cy="2724150"/>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1">
            <a:extLst>
              <a:ext uri="{FF2B5EF4-FFF2-40B4-BE49-F238E27FC236}">
                <a16:creationId xmlns:a16="http://schemas.microsoft.com/office/drawing/2014/main" id="{1F4F9B7F-34D5-9C69-06A5-80D53769D3B9}"/>
              </a:ext>
            </a:extLst>
          </p:cNvPr>
          <p:cNvSpPr>
            <a:spLocks noGrp="1"/>
          </p:cNvSpPr>
          <p:nvPr>
            <p:ph type="title"/>
          </p:nvPr>
        </p:nvSpPr>
        <p:spPr/>
        <p:txBody>
          <a:bodyPr/>
          <a:lstStyle/>
          <a:p>
            <a:r>
              <a:rPr lang="en-GB" altLang="en-US"/>
              <a:t> </a:t>
            </a:r>
            <a:r>
              <a:rPr lang="en-GB" altLang="en-US" b="1" u="sng"/>
              <a:t>Note: </a:t>
            </a:r>
            <a:endParaRPr lang="en-US" altLang="en-US"/>
          </a:p>
        </p:txBody>
      </p:sp>
      <p:sp>
        <p:nvSpPr>
          <p:cNvPr id="266243" name="Content Placeholder 2">
            <a:extLst>
              <a:ext uri="{FF2B5EF4-FFF2-40B4-BE49-F238E27FC236}">
                <a16:creationId xmlns:a16="http://schemas.microsoft.com/office/drawing/2014/main" id="{66345097-25E6-5280-9523-C6088AEBBE86}"/>
              </a:ext>
            </a:extLst>
          </p:cNvPr>
          <p:cNvSpPr>
            <a:spLocks noGrp="1"/>
          </p:cNvSpPr>
          <p:nvPr>
            <p:ph idx="1"/>
          </p:nvPr>
        </p:nvSpPr>
        <p:spPr/>
        <p:txBody>
          <a:bodyPr>
            <a:normAutofit/>
          </a:bodyPr>
          <a:lstStyle/>
          <a:p>
            <a:r>
              <a:rPr lang="en-GB" altLang="en-US" sz="2400" dirty="0"/>
              <a:t>When determining the objectives that learners should achieve at the end of their learning, the teacher must set these objectives with reference to </a:t>
            </a:r>
            <a:r>
              <a:rPr lang="en-GB" altLang="en-US" sz="2400" b="1" dirty="0"/>
              <a:t>the above domains of learning</a:t>
            </a:r>
            <a:r>
              <a:rPr lang="en-GB" altLang="en-US" sz="2400" dirty="0"/>
              <a:t> because, obviously, he/she must evaluate his/her educational action. </a:t>
            </a:r>
            <a:endParaRPr lang="en-US" alt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9EB03BCB-6524-AF9D-CF3B-A6C914BC87DC}"/>
              </a:ext>
            </a:extLst>
          </p:cNvPr>
          <p:cNvSpPr>
            <a:spLocks noGrp="1"/>
          </p:cNvSpPr>
          <p:nvPr>
            <p:ph type="title"/>
          </p:nvPr>
        </p:nvSpPr>
        <p:spPr/>
        <p:txBody>
          <a:bodyPr/>
          <a:lstStyle/>
          <a:p>
            <a:r>
              <a:rPr lang="en-US" altLang="en-US" b="1" dirty="0"/>
              <a:t>Instructional/learning objective</a:t>
            </a:r>
          </a:p>
        </p:txBody>
      </p:sp>
      <p:sp>
        <p:nvSpPr>
          <p:cNvPr id="207875" name="Content Placeholder 2">
            <a:extLst>
              <a:ext uri="{FF2B5EF4-FFF2-40B4-BE49-F238E27FC236}">
                <a16:creationId xmlns:a16="http://schemas.microsoft.com/office/drawing/2014/main" id="{01B7495B-AEF7-64F0-16C2-C3B5AE659E40}"/>
              </a:ext>
            </a:extLst>
          </p:cNvPr>
          <p:cNvSpPr>
            <a:spLocks noGrp="1"/>
          </p:cNvSpPr>
          <p:nvPr>
            <p:ph idx="1"/>
          </p:nvPr>
        </p:nvSpPr>
        <p:spPr/>
        <p:txBody>
          <a:bodyPr/>
          <a:lstStyle/>
          <a:p>
            <a:r>
              <a:rPr lang="en-US" altLang="en-US" sz="2400" dirty="0"/>
              <a:t>An objective is understood as a </a:t>
            </a:r>
            <a:r>
              <a:rPr lang="en-US" altLang="en-US" sz="2400" b="1" dirty="0"/>
              <a:t>statement </a:t>
            </a:r>
            <a:r>
              <a:rPr lang="en-US" altLang="en-US" sz="2400" dirty="0"/>
              <a:t>which describes </a:t>
            </a:r>
            <a:r>
              <a:rPr lang="en-US" altLang="en-US" sz="2400" b="1" dirty="0"/>
              <a:t>an intended outcome of educational process</a:t>
            </a:r>
            <a:r>
              <a:rPr lang="en-US" altLang="en-US" sz="2400" dirty="0"/>
              <a:t>.</a:t>
            </a:r>
          </a:p>
          <a:p>
            <a:r>
              <a:rPr lang="en-US" altLang="en-US" sz="2400" dirty="0"/>
              <a:t>It describes </a:t>
            </a:r>
            <a:r>
              <a:rPr lang="en-US" altLang="en-US" sz="2400" b="1" dirty="0"/>
              <a:t>the kind of </a:t>
            </a:r>
            <a:r>
              <a:rPr lang="en-US" altLang="en-US" sz="2400" b="1" dirty="0" err="1"/>
              <a:t>behaviour</a:t>
            </a:r>
            <a:r>
              <a:rPr lang="en-US" altLang="en-US" sz="2400" b="1" dirty="0"/>
              <a:t> the learner is intended to display through thoughts, actions and feelings and the context in which the </a:t>
            </a:r>
            <a:r>
              <a:rPr lang="en-US" altLang="en-US" sz="2400" b="1" dirty="0" err="1"/>
              <a:t>behaviour</a:t>
            </a:r>
            <a:r>
              <a:rPr lang="en-US" altLang="en-US" sz="2400" b="1" dirty="0"/>
              <a:t> is to operate.</a:t>
            </a:r>
          </a:p>
          <a:p>
            <a:r>
              <a:rPr lang="en-US" altLang="en-US" sz="2400" dirty="0"/>
              <a:t>The rationale of objectives is given by Mager (2001) in his book </a:t>
            </a:r>
            <a:r>
              <a:rPr lang="en-US" altLang="en-US" sz="2400" i="1" dirty="0"/>
              <a:t>How to define educational objectives</a:t>
            </a:r>
            <a:r>
              <a:rPr lang="en-US" altLang="en-US" sz="2400" dirty="0"/>
              <a:t> while writing: ”</a:t>
            </a:r>
            <a:r>
              <a:rPr lang="en-US" altLang="en-US" sz="2400" b="1" dirty="0"/>
              <a:t>If you don’t know where you are going, then there is a risk to be found elsewhere”</a:t>
            </a:r>
            <a:r>
              <a:rPr lang="en-US" altLang="en-US" sz="2400" dirty="0"/>
              <a:t>. </a:t>
            </a:r>
          </a:p>
          <a:p>
            <a:r>
              <a:rPr lang="en-US" altLang="en-US" sz="2400" dirty="0"/>
              <a:t>In other words, </a:t>
            </a:r>
            <a:r>
              <a:rPr lang="en-US" altLang="en-US" sz="2400" b="1" dirty="0"/>
              <a:t>“ If you do not know where you are going, how will you know when you get there”.</a:t>
            </a:r>
          </a:p>
          <a:p>
            <a:endParaRPr lang="en-US" alt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7782-6E21-564D-7C7D-D2AED70033FE}"/>
              </a:ext>
            </a:extLst>
          </p:cNvPr>
          <p:cNvSpPr>
            <a:spLocks noGrp="1"/>
          </p:cNvSpPr>
          <p:nvPr>
            <p:ph type="title"/>
          </p:nvPr>
        </p:nvSpPr>
        <p:spPr/>
        <p:txBody>
          <a:bodyPr/>
          <a:lstStyle/>
          <a:p>
            <a:r>
              <a:rPr lang="en-US" sz="3600" b="1" dirty="0"/>
              <a:t>Taxonomy of educational objectives</a:t>
            </a:r>
          </a:p>
        </p:txBody>
      </p:sp>
      <p:sp>
        <p:nvSpPr>
          <p:cNvPr id="3" name="Content Placeholder 2">
            <a:extLst>
              <a:ext uri="{FF2B5EF4-FFF2-40B4-BE49-F238E27FC236}">
                <a16:creationId xmlns:a16="http://schemas.microsoft.com/office/drawing/2014/main" id="{1402D42D-238F-0154-D2A7-9910DCE4E903}"/>
              </a:ext>
            </a:extLst>
          </p:cNvPr>
          <p:cNvSpPr>
            <a:spLocks noGrp="1"/>
          </p:cNvSpPr>
          <p:nvPr>
            <p:ph idx="1"/>
          </p:nvPr>
        </p:nvSpPr>
        <p:spPr/>
        <p:txBody>
          <a:bodyPr/>
          <a:lstStyle/>
          <a:p>
            <a:pPr algn="just">
              <a:buFont typeface="Wingdings" panose="05000000000000000000" pitchFamily="2" charset="2"/>
              <a:buChar char="§"/>
            </a:pPr>
            <a:r>
              <a:rPr lang="en-GB" altLang="en-US" sz="2400" dirty="0"/>
              <a:t>In educational sciences, taxonomy is defined as </a:t>
            </a:r>
            <a:r>
              <a:rPr lang="en-GB" altLang="en-US" sz="2400" b="1" dirty="0"/>
              <a:t>a science of classification of behaviours. </a:t>
            </a:r>
          </a:p>
          <a:p>
            <a:pPr algn="just">
              <a:buFont typeface="Wingdings" panose="05000000000000000000" pitchFamily="2" charset="2"/>
              <a:buChar char="§"/>
            </a:pPr>
            <a:r>
              <a:rPr lang="en-GB" altLang="en-US" sz="2400" dirty="0"/>
              <a:t>Specifically in the teaching domain, it is </a:t>
            </a:r>
            <a:r>
              <a:rPr lang="en-GB" altLang="en-US" sz="2400" b="1" dirty="0"/>
              <a:t>about the expected behaviours of the student after he/she has learnt a given content of knowledge.</a:t>
            </a:r>
          </a:p>
          <a:p>
            <a:pPr>
              <a:buFont typeface="Wingdings" panose="05000000000000000000" pitchFamily="2" charset="2"/>
              <a:buChar char="§"/>
            </a:pPr>
            <a:r>
              <a:rPr lang="en-US" altLang="en-US" sz="2400" dirty="0"/>
              <a:t>In pedagogy, we talk about taxonomy of educational objectives to indicate </a:t>
            </a:r>
            <a:r>
              <a:rPr lang="en-US" altLang="en-US" sz="2400" b="1" dirty="0"/>
              <a:t>the hierarchical classification of educational objectives</a:t>
            </a:r>
            <a:r>
              <a:rPr lang="en-US" altLang="en-US" sz="2400" dirty="0"/>
              <a:t>.</a:t>
            </a:r>
          </a:p>
          <a:p>
            <a:pPr>
              <a:buFont typeface="Wingdings" panose="05000000000000000000" pitchFamily="2" charset="2"/>
              <a:buChar char="§"/>
            </a:pPr>
            <a:r>
              <a:rPr lang="en-US" altLang="en-US" sz="2400" dirty="0"/>
              <a:t>Taxonomy of educational objectives </a:t>
            </a:r>
            <a:r>
              <a:rPr lang="en-US" altLang="en-US" sz="2400" b="1" dirty="0"/>
              <a:t>define</a:t>
            </a:r>
            <a:r>
              <a:rPr lang="en-US" altLang="en-US" sz="2400" dirty="0"/>
              <a:t> and </a:t>
            </a:r>
            <a:r>
              <a:rPr lang="en-US" altLang="en-US" sz="2400" b="1" dirty="0"/>
              <a:t>distinguish</a:t>
            </a:r>
            <a:r>
              <a:rPr lang="en-US" altLang="en-US" sz="2400" dirty="0"/>
              <a:t> different levels  of objectives</a:t>
            </a:r>
          </a:p>
          <a:p>
            <a:pPr algn="just">
              <a:buFont typeface="Wingdings" panose="05000000000000000000" pitchFamily="2" charset="2"/>
              <a:buChar char="§"/>
            </a:pPr>
            <a:endParaRPr lang="en-US" altLang="en-US" sz="2400" b="1" dirty="0"/>
          </a:p>
          <a:p>
            <a:endParaRPr lang="en-US" dirty="0"/>
          </a:p>
        </p:txBody>
      </p:sp>
    </p:spTree>
    <p:extLst>
      <p:ext uri="{BB962C8B-B14F-4D97-AF65-F5344CB8AC3E}">
        <p14:creationId xmlns:p14="http://schemas.microsoft.com/office/powerpoint/2010/main" val="3069681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1">
            <a:extLst>
              <a:ext uri="{FF2B5EF4-FFF2-40B4-BE49-F238E27FC236}">
                <a16:creationId xmlns:a16="http://schemas.microsoft.com/office/drawing/2014/main" id="{F13BE8E6-4960-9571-6CEC-78EDCEA7172B}"/>
              </a:ext>
            </a:extLst>
          </p:cNvPr>
          <p:cNvSpPr>
            <a:spLocks noGrp="1"/>
          </p:cNvSpPr>
          <p:nvPr>
            <p:ph type="title"/>
          </p:nvPr>
        </p:nvSpPr>
        <p:spPr/>
        <p:txBody>
          <a:bodyPr/>
          <a:lstStyle/>
          <a:p>
            <a:r>
              <a:rPr lang="en-US" altLang="en-US" sz="3200" b="1" dirty="0"/>
              <a:t>Functions of objectives</a:t>
            </a:r>
          </a:p>
        </p:txBody>
      </p:sp>
      <p:sp>
        <p:nvSpPr>
          <p:cNvPr id="209923" name="Content Placeholder 2">
            <a:extLst>
              <a:ext uri="{FF2B5EF4-FFF2-40B4-BE49-F238E27FC236}">
                <a16:creationId xmlns:a16="http://schemas.microsoft.com/office/drawing/2014/main" id="{7C653ECA-DD43-20D3-6294-1B7BA40DE767}"/>
              </a:ext>
            </a:extLst>
          </p:cNvPr>
          <p:cNvSpPr>
            <a:spLocks noGrp="1"/>
          </p:cNvSpPr>
          <p:nvPr>
            <p:ph idx="1"/>
          </p:nvPr>
        </p:nvSpPr>
        <p:spPr>
          <a:xfrm>
            <a:off x="983226" y="1877961"/>
            <a:ext cx="9552039" cy="4257368"/>
          </a:xfrm>
        </p:spPr>
        <p:txBody>
          <a:bodyPr/>
          <a:lstStyle/>
          <a:p>
            <a:pPr algn="just"/>
            <a:r>
              <a:rPr lang="en-US" altLang="en-US" sz="2400" dirty="0"/>
              <a:t>They serve as references and criteria to evaluate without any ambiguity whether the result is attained;</a:t>
            </a:r>
          </a:p>
          <a:p>
            <a:pPr algn="just"/>
            <a:r>
              <a:rPr lang="en-US" altLang="en-US" sz="2400" dirty="0"/>
              <a:t>They serve as headlights (a powerful light at the front of them) and help the teacher and the learner to know at any time their position/situation in regard with the result to achieve;</a:t>
            </a:r>
          </a:p>
          <a:p>
            <a:pPr algn="just"/>
            <a:r>
              <a:rPr lang="en-US" altLang="en-US" sz="2400" dirty="0"/>
              <a:t>They serve as means and criteria of self-assessment and improvement of action;</a:t>
            </a:r>
          </a:p>
          <a:p>
            <a:pPr algn="just"/>
            <a:r>
              <a:rPr lang="en-US" altLang="en-US" sz="2400" dirty="0"/>
              <a:t>They serve as criteria for choosing methods, ways and strategies of the pedagogical action.</a:t>
            </a:r>
          </a:p>
          <a:p>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1">
            <a:extLst>
              <a:ext uri="{FF2B5EF4-FFF2-40B4-BE49-F238E27FC236}">
                <a16:creationId xmlns:a16="http://schemas.microsoft.com/office/drawing/2014/main" id="{3F48FF03-7848-C757-FEAE-D4B7493CDF75}"/>
              </a:ext>
            </a:extLst>
          </p:cNvPr>
          <p:cNvSpPr>
            <a:spLocks noGrp="1"/>
          </p:cNvSpPr>
          <p:nvPr>
            <p:ph type="title"/>
          </p:nvPr>
        </p:nvSpPr>
        <p:spPr/>
        <p:txBody>
          <a:bodyPr/>
          <a:lstStyle/>
          <a:p>
            <a:r>
              <a:rPr lang="en-US" altLang="en-US" b="1" dirty="0"/>
              <a:t>Functions of objectives</a:t>
            </a:r>
            <a:endParaRPr lang="en-US" altLang="en-US" dirty="0"/>
          </a:p>
        </p:txBody>
      </p:sp>
      <p:sp>
        <p:nvSpPr>
          <p:cNvPr id="210947" name="Content Placeholder 2">
            <a:extLst>
              <a:ext uri="{FF2B5EF4-FFF2-40B4-BE49-F238E27FC236}">
                <a16:creationId xmlns:a16="http://schemas.microsoft.com/office/drawing/2014/main" id="{7FC75054-DB49-915B-CFF3-5644CA7441A9}"/>
              </a:ext>
            </a:extLst>
          </p:cNvPr>
          <p:cNvSpPr>
            <a:spLocks noGrp="1"/>
          </p:cNvSpPr>
          <p:nvPr>
            <p:ph idx="1"/>
          </p:nvPr>
        </p:nvSpPr>
        <p:spPr/>
        <p:txBody>
          <a:bodyPr/>
          <a:lstStyle/>
          <a:p>
            <a:pPr algn="just"/>
            <a:r>
              <a:rPr lang="en-US" altLang="en-US" sz="2400" dirty="0">
                <a:latin typeface="Times New Roman" panose="02020603050405020304" pitchFamily="18" charset="0"/>
                <a:cs typeface="Times New Roman" panose="02020603050405020304" pitchFamily="18" charset="0"/>
              </a:rPr>
              <a:t>In short, the educational objectives allow:</a:t>
            </a:r>
          </a:p>
          <a:p>
            <a:pPr algn="just"/>
            <a:r>
              <a:rPr lang="en-US" altLang="en-US" sz="2400" b="1" dirty="0">
                <a:latin typeface="Times New Roman" panose="02020603050405020304" pitchFamily="18" charset="0"/>
                <a:cs typeface="Times New Roman" panose="02020603050405020304" pitchFamily="18" charset="0"/>
              </a:rPr>
              <a:t>To know where to go</a:t>
            </a:r>
            <a:r>
              <a:rPr lang="en-US" altLang="en-US" sz="2400" dirty="0">
                <a:latin typeface="Times New Roman" panose="02020603050405020304" pitchFamily="18" charset="0"/>
                <a:cs typeface="Times New Roman" panose="02020603050405020304" pitchFamily="18" charset="0"/>
              </a:rPr>
              <a:t>: to determine the difference between the initial situation and the final situation in order to see whether there is a change for the learner or not;</a:t>
            </a:r>
          </a:p>
          <a:p>
            <a:pPr algn="just"/>
            <a:r>
              <a:rPr lang="en-US" altLang="en-US" sz="2400" b="1" dirty="0">
                <a:latin typeface="Times New Roman" panose="02020603050405020304" pitchFamily="18" charset="0"/>
                <a:cs typeface="Times New Roman" panose="02020603050405020304" pitchFamily="18" charset="0"/>
              </a:rPr>
              <a:t>To know how to go there</a:t>
            </a:r>
            <a:r>
              <a:rPr lang="en-US" altLang="en-US" sz="2400" dirty="0">
                <a:latin typeface="Times New Roman" panose="02020603050405020304" pitchFamily="18" charset="0"/>
                <a:cs typeface="Times New Roman" panose="02020603050405020304" pitchFamily="18" charset="0"/>
              </a:rPr>
              <a:t>: by determining the stages to follow and by choosing the most relevant techniques which will help to reach what was determined before;</a:t>
            </a:r>
          </a:p>
          <a:p>
            <a:pPr algn="just"/>
            <a:r>
              <a:rPr lang="en-US" altLang="en-US" sz="2400" b="1" dirty="0">
                <a:latin typeface="Times New Roman" panose="02020603050405020304" pitchFamily="18" charset="0"/>
                <a:cs typeface="Times New Roman" panose="02020603050405020304" pitchFamily="18" charset="0"/>
              </a:rPr>
              <a:t>To know where we are</a:t>
            </a:r>
            <a:r>
              <a:rPr lang="en-US" altLang="en-US" sz="2400" dirty="0">
                <a:latin typeface="Times New Roman" panose="02020603050405020304" pitchFamily="18" charset="0"/>
                <a:cs typeface="Times New Roman" panose="02020603050405020304" pitchFamily="18" charset="0"/>
              </a:rPr>
              <a:t>: it is a question of making an objective evaluation;</a:t>
            </a:r>
          </a:p>
          <a:p>
            <a:pPr algn="just"/>
            <a:r>
              <a:rPr lang="en-US" altLang="en-US" sz="2400" b="1" dirty="0">
                <a:latin typeface="Times New Roman" panose="02020603050405020304" pitchFamily="18" charset="0"/>
                <a:cs typeface="Times New Roman" panose="02020603050405020304" pitchFamily="18" charset="0"/>
              </a:rPr>
              <a:t>Facilitate communication</a:t>
            </a:r>
            <a:r>
              <a:rPr lang="en-US" altLang="en-US" sz="2400" dirty="0">
                <a:latin typeface="Times New Roman" panose="02020603050405020304" pitchFamily="18" charset="0"/>
                <a:cs typeface="Times New Roman" panose="02020603050405020304" pitchFamily="18" charset="0"/>
              </a:rPr>
              <a:t>: between teachers and learners or among teachers themselves or even between teachers and other persons in charge of the system, inspectors, supervisors, </a:t>
            </a:r>
            <a:r>
              <a:rPr lang="en-US" altLang="en-US" sz="2400" dirty="0" err="1">
                <a:latin typeface="Times New Roman" panose="02020603050405020304" pitchFamily="18" charset="0"/>
                <a:cs typeface="Times New Roman" panose="02020603050405020304" pitchFamily="18" charset="0"/>
              </a:rPr>
              <a:t>etc</a:t>
            </a:r>
            <a:endParaRPr lang="en-US" altLang="en-US" sz="2400" dirty="0">
              <a:latin typeface="Times New Roman" panose="02020603050405020304" pitchFamily="18" charset="0"/>
              <a:cs typeface="Times New Roman" panose="02020603050405020304" pitchFamily="18" charset="0"/>
            </a:endParaRPr>
          </a:p>
          <a:p>
            <a:endParaRPr lang="en-US" alt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a:extLst>
              <a:ext uri="{FF2B5EF4-FFF2-40B4-BE49-F238E27FC236}">
                <a16:creationId xmlns:a16="http://schemas.microsoft.com/office/drawing/2014/main" id="{54E83170-E06C-C915-28D7-A975D1790383}"/>
              </a:ext>
            </a:extLst>
          </p:cNvPr>
          <p:cNvSpPr>
            <a:spLocks noGrp="1"/>
          </p:cNvSpPr>
          <p:nvPr>
            <p:ph type="title"/>
          </p:nvPr>
        </p:nvSpPr>
        <p:spPr/>
        <p:txBody>
          <a:bodyPr>
            <a:normAutofit/>
          </a:bodyPr>
          <a:lstStyle/>
          <a:p>
            <a:r>
              <a:rPr lang="en-US" altLang="en-US" sz="3200" b="1" dirty="0"/>
              <a:t>How to formulate learning objectives?</a:t>
            </a:r>
          </a:p>
        </p:txBody>
      </p:sp>
      <p:sp>
        <p:nvSpPr>
          <p:cNvPr id="211971" name="Content Placeholder 2">
            <a:extLst>
              <a:ext uri="{FF2B5EF4-FFF2-40B4-BE49-F238E27FC236}">
                <a16:creationId xmlns:a16="http://schemas.microsoft.com/office/drawing/2014/main" id="{34B6F6AD-EB79-321C-3F78-0EC099F0F805}"/>
              </a:ext>
            </a:extLst>
          </p:cNvPr>
          <p:cNvSpPr>
            <a:spLocks noGrp="1"/>
          </p:cNvSpPr>
          <p:nvPr>
            <p:ph idx="1"/>
          </p:nvPr>
        </p:nvSpPr>
        <p:spPr/>
        <p:txBody>
          <a:bodyPr/>
          <a:lstStyle/>
          <a:p>
            <a:pPr algn="just"/>
            <a:r>
              <a:rPr lang="en-US" altLang="en-US" sz="2400" dirty="0">
                <a:latin typeface="Times New Roman" panose="02020603050405020304" pitchFamily="18" charset="0"/>
                <a:cs typeface="Times New Roman" panose="02020603050405020304" pitchFamily="18" charset="0"/>
              </a:rPr>
              <a:t>Objectives are statements of change for students</a:t>
            </a:r>
          </a:p>
          <a:p>
            <a:pPr algn="just"/>
            <a:r>
              <a:rPr lang="en-US" altLang="en-US" sz="2400" dirty="0">
                <a:latin typeface="Times New Roman" panose="02020603050405020304" pitchFamily="18" charset="0"/>
                <a:cs typeface="Times New Roman" panose="02020603050405020304" pitchFamily="18" charset="0"/>
              </a:rPr>
              <a:t>They should specify </a:t>
            </a:r>
            <a:r>
              <a:rPr lang="en-US" altLang="en-US" sz="2400" b="1" dirty="0">
                <a:latin typeface="Times New Roman" panose="02020603050405020304" pitchFamily="18" charset="0"/>
                <a:cs typeface="Times New Roman" panose="02020603050405020304" pitchFamily="18" charset="0"/>
              </a:rPr>
              <a:t>the kind of </a:t>
            </a:r>
            <a:r>
              <a:rPr lang="en-US" altLang="en-US" sz="2400" b="1" dirty="0" err="1">
                <a:latin typeface="Times New Roman" panose="02020603050405020304" pitchFamily="18" charset="0"/>
                <a:cs typeface="Times New Roman" panose="02020603050405020304" pitchFamily="18" charset="0"/>
              </a:rPr>
              <a:t>behaviour</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and </a:t>
            </a:r>
            <a:r>
              <a:rPr lang="en-US" altLang="en-US" sz="2400" b="1" dirty="0">
                <a:latin typeface="Times New Roman" panose="02020603050405020304" pitchFamily="18" charset="0"/>
                <a:cs typeface="Times New Roman" panose="02020603050405020304" pitchFamily="18" charset="0"/>
              </a:rPr>
              <a:t>the content </a:t>
            </a:r>
            <a:r>
              <a:rPr lang="en-US" altLang="en-US" sz="2400" dirty="0">
                <a:latin typeface="Times New Roman" panose="02020603050405020304" pitchFamily="18" charset="0"/>
                <a:cs typeface="Times New Roman" panose="02020603050405020304" pitchFamily="18" charset="0"/>
              </a:rPr>
              <a:t>or area in which the </a:t>
            </a:r>
            <a:r>
              <a:rPr lang="en-US" altLang="en-US" sz="2400" dirty="0" err="1">
                <a:latin typeface="Times New Roman" panose="02020603050405020304" pitchFamily="18" charset="0"/>
                <a:cs typeface="Times New Roman" panose="02020603050405020304" pitchFamily="18" charset="0"/>
              </a:rPr>
              <a:t>behaviour</a:t>
            </a:r>
            <a:r>
              <a:rPr lang="en-US" altLang="en-US" sz="2400" dirty="0">
                <a:latin typeface="Times New Roman" panose="02020603050405020304" pitchFamily="18" charset="0"/>
                <a:cs typeface="Times New Roman" panose="02020603050405020304" pitchFamily="18" charset="0"/>
              </a:rPr>
              <a:t> is to operate.</a:t>
            </a:r>
          </a:p>
          <a:p>
            <a:pPr algn="just"/>
            <a:r>
              <a:rPr lang="en-US" altLang="en-US" sz="2400" dirty="0">
                <a:latin typeface="Times New Roman" panose="02020603050405020304" pitchFamily="18" charset="0"/>
                <a:cs typeface="Times New Roman" panose="02020603050405020304" pitchFamily="18" charset="0"/>
              </a:rPr>
              <a:t>Normally, the learning objectives are formulated or defined using</a:t>
            </a:r>
            <a:r>
              <a:rPr lang="en-US" altLang="en-US" sz="2400" b="1" dirty="0">
                <a:latin typeface="Times New Roman" panose="02020603050405020304" pitchFamily="18" charset="0"/>
                <a:cs typeface="Times New Roman" panose="02020603050405020304" pitchFamily="18" charset="0"/>
              </a:rPr>
              <a:t> verbs of action </a:t>
            </a:r>
            <a:r>
              <a:rPr lang="en-US" altLang="en-US" sz="2400" dirty="0">
                <a:latin typeface="Times New Roman" panose="02020603050405020304" pitchFamily="18" charset="0"/>
                <a:cs typeface="Times New Roman" panose="02020603050405020304" pitchFamily="18" charset="0"/>
              </a:rPr>
              <a:t>and </a:t>
            </a:r>
            <a:r>
              <a:rPr lang="en-US" altLang="en-US" sz="2400" b="1" dirty="0">
                <a:latin typeface="Times New Roman" panose="02020603050405020304" pitchFamily="18" charset="0"/>
                <a:cs typeface="Times New Roman" panose="02020603050405020304" pitchFamily="18" charset="0"/>
              </a:rPr>
              <a:t>specifying the content of the action</a:t>
            </a:r>
            <a:r>
              <a:rPr lang="en-US" altLang="en-US" sz="2400" dirty="0">
                <a:latin typeface="Times New Roman" panose="02020603050405020304" pitchFamily="18" charset="0"/>
                <a:cs typeface="Times New Roman" panose="02020603050405020304" pitchFamily="18" charset="0"/>
              </a:rPr>
              <a:t> which must be precise and limited.</a:t>
            </a:r>
          </a:p>
          <a:p>
            <a:pPr algn="just"/>
            <a:r>
              <a:rPr lang="en-US" sz="2400" dirty="0">
                <a:latin typeface="Times New Roman" panose="02020603050405020304" pitchFamily="18" charset="0"/>
                <a:cs typeface="Times New Roman" panose="02020603050405020304" pitchFamily="18" charset="0"/>
              </a:rPr>
              <a:t>A well-written or formulated learning objectives should be </a:t>
            </a:r>
            <a:r>
              <a:rPr lang="en-US" sz="2400" b="1" dirty="0">
                <a:latin typeface="Times New Roman" panose="02020603050405020304" pitchFamily="18" charset="0"/>
                <a:cs typeface="Times New Roman" panose="02020603050405020304" pitchFamily="18" charset="0"/>
              </a:rPr>
              <a:t>SMART:  Specific, Measurable, Achievable, Relevant, and Time-bound.</a:t>
            </a:r>
          </a:p>
          <a:p>
            <a:endParaRPr lang="en-US"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1D25-F054-3E30-2EF8-05BE343AB066}"/>
              </a:ext>
            </a:extLst>
          </p:cNvPr>
          <p:cNvSpPr>
            <a:spLocks noGrp="1"/>
          </p:cNvSpPr>
          <p:nvPr>
            <p:ph type="title"/>
          </p:nvPr>
        </p:nvSpPr>
        <p:spPr/>
        <p:txBody>
          <a:bodyPr>
            <a:normAutofit fontScale="90000"/>
          </a:bodyPr>
          <a:lstStyle/>
          <a:p>
            <a:br>
              <a:rPr lang="en-US" b="1" i="0" cap="all" dirty="0">
                <a:solidFill>
                  <a:srgbClr val="993300"/>
                </a:solidFill>
                <a:effectLst/>
                <a:latin typeface="Lato" panose="020F0502020204030203" pitchFamily="34" charset="0"/>
              </a:rPr>
            </a:br>
            <a:r>
              <a:rPr lang="en-US" sz="3600" b="1" i="0" cap="all" dirty="0">
                <a:effectLst/>
                <a:latin typeface="+mn-lt"/>
              </a:rPr>
              <a:t>SMART</a:t>
            </a:r>
            <a:r>
              <a:rPr lang="en-US" sz="3600" b="1" i="0" cap="all" dirty="0">
                <a:solidFill>
                  <a:srgbClr val="993300"/>
                </a:solidFill>
                <a:effectLst/>
                <a:latin typeface="+mn-lt"/>
              </a:rPr>
              <a:t> </a:t>
            </a:r>
            <a:r>
              <a:rPr lang="en-US" sz="3600" b="1" dirty="0">
                <a:latin typeface="+mn-lt"/>
              </a:rPr>
              <a:t>learning objective</a:t>
            </a:r>
            <a:br>
              <a:rPr lang="en-US" sz="3200" b="1" cap="all" dirty="0">
                <a:latin typeface="Lato" panose="020F0502020204030203" pitchFamily="34" charset="0"/>
              </a:rPr>
            </a:br>
            <a:endParaRPr lang="en-US" sz="3200" dirty="0"/>
          </a:p>
        </p:txBody>
      </p:sp>
      <p:sp>
        <p:nvSpPr>
          <p:cNvPr id="3" name="Content Placeholder 2">
            <a:extLst>
              <a:ext uri="{FF2B5EF4-FFF2-40B4-BE49-F238E27FC236}">
                <a16:creationId xmlns:a16="http://schemas.microsoft.com/office/drawing/2014/main" id="{C63EAA8C-68F5-239F-ABF8-186BE5BC0DB1}"/>
              </a:ext>
            </a:extLst>
          </p:cNvPr>
          <p:cNvSpPr>
            <a:spLocks noGrp="1"/>
          </p:cNvSpPr>
          <p:nvPr>
            <p:ph idx="1"/>
          </p:nvPr>
        </p:nvSpPr>
        <p:spPr/>
        <p:txBody>
          <a:bodyPr/>
          <a:lstStyle/>
          <a:p>
            <a:pPr algn="l">
              <a:buFont typeface="Wingdings" panose="05000000000000000000" pitchFamily="2" charset="2"/>
              <a:buChar char="q"/>
            </a:pPr>
            <a:r>
              <a:rPr lang="en-US" sz="2400" b="1" dirty="0">
                <a:solidFill>
                  <a:srgbClr val="000000"/>
                </a:solidFill>
              </a:rPr>
              <a:t>Specific:</a:t>
            </a:r>
            <a:r>
              <a:rPr lang="en-US" sz="3200" b="1" dirty="0">
                <a:solidFill>
                  <a:srgbClr val="000000"/>
                </a:solidFill>
                <a:latin typeface="IBM Plex Sans" panose="020B0604020202020204" pitchFamily="34" charset="0"/>
              </a:rPr>
              <a:t> </a:t>
            </a:r>
            <a:r>
              <a:rPr lang="en-US" sz="2400" dirty="0">
                <a:solidFill>
                  <a:srgbClr val="000000"/>
                </a:solidFill>
              </a:rPr>
              <a:t>clearly describe the attitudes, skills and knowledge that the learner is expected to demonstrate after a given learning session.</a:t>
            </a:r>
          </a:p>
          <a:p>
            <a:pPr algn="l">
              <a:buFont typeface="Arial" panose="020B0604020202020204" pitchFamily="34" charset="0"/>
              <a:buChar char="•"/>
            </a:pPr>
            <a:r>
              <a:rPr lang="en-US" sz="2400" dirty="0">
                <a:solidFill>
                  <a:srgbClr val="000000"/>
                </a:solidFill>
              </a:rPr>
              <a:t>Example: </a:t>
            </a:r>
            <a:r>
              <a:rPr lang="en-US" sz="2400" dirty="0"/>
              <a:t>By the end of the lesson, students should be able to correctly </a:t>
            </a:r>
            <a:r>
              <a:rPr lang="en-US" sz="2400" b="1" dirty="0"/>
              <a:t>conjugate 5 regular verbs in the present tense</a:t>
            </a:r>
            <a:r>
              <a:rPr lang="en-US" sz="2400" dirty="0"/>
              <a:t>, on a vocabulary and conjugation quiz</a:t>
            </a:r>
          </a:p>
          <a:p>
            <a:pPr algn="l">
              <a:buFont typeface="Arial" panose="020B0604020202020204" pitchFamily="34" charset="0"/>
              <a:buChar char="•"/>
            </a:pPr>
            <a:r>
              <a:rPr lang="en-US" sz="2400" dirty="0">
                <a:solidFill>
                  <a:srgbClr val="000000"/>
                </a:solidFill>
              </a:rPr>
              <a:t>Specific: </a:t>
            </a:r>
            <a:r>
              <a:rPr lang="en-US" sz="2400" b="1" dirty="0"/>
              <a:t>conjugate 5 regular verbs in the present tense</a:t>
            </a:r>
            <a:endParaRPr lang="en-US" sz="2400" b="1" dirty="0">
              <a:solidFill>
                <a:srgbClr val="000000"/>
              </a:solidFill>
            </a:endParaRPr>
          </a:p>
          <a:p>
            <a:endParaRPr lang="en-US" sz="2400" b="1" i="0" dirty="0">
              <a:solidFill>
                <a:srgbClr val="424242"/>
              </a:solidFill>
              <a:effectLst/>
            </a:endParaRPr>
          </a:p>
          <a:p>
            <a:endParaRPr lang="en-US" b="1" i="0" dirty="0">
              <a:solidFill>
                <a:srgbClr val="424242"/>
              </a:solidFill>
              <a:effectLst/>
              <a:latin typeface="Open Sans" panose="020B0606030504020204" pitchFamily="34" charset="0"/>
            </a:endParaRPr>
          </a:p>
          <a:p>
            <a:endParaRPr lang="en-US" b="1" dirty="0"/>
          </a:p>
        </p:txBody>
      </p:sp>
    </p:spTree>
    <p:extLst>
      <p:ext uri="{BB962C8B-B14F-4D97-AF65-F5344CB8AC3E}">
        <p14:creationId xmlns:p14="http://schemas.microsoft.com/office/powerpoint/2010/main" val="1305141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1FDA-8771-7C5D-9382-C295238FA396}"/>
              </a:ext>
            </a:extLst>
          </p:cNvPr>
          <p:cNvSpPr>
            <a:spLocks noGrp="1"/>
          </p:cNvSpPr>
          <p:nvPr>
            <p:ph type="title"/>
          </p:nvPr>
        </p:nvSpPr>
        <p:spPr/>
        <p:txBody>
          <a:bodyPr>
            <a:normAutofit/>
          </a:bodyPr>
          <a:lstStyle/>
          <a:p>
            <a:r>
              <a:rPr lang="en-US" sz="3200" b="1" i="0" cap="all" dirty="0">
                <a:effectLst/>
                <a:latin typeface="+mn-lt"/>
              </a:rPr>
              <a:t>SMART</a:t>
            </a:r>
            <a:r>
              <a:rPr lang="en-US" sz="3200" b="1" i="0" cap="all" dirty="0">
                <a:solidFill>
                  <a:srgbClr val="993300"/>
                </a:solidFill>
                <a:effectLst/>
                <a:latin typeface="+mn-lt"/>
              </a:rPr>
              <a:t> </a:t>
            </a:r>
            <a:r>
              <a:rPr lang="en-US" sz="3200" b="1" dirty="0">
                <a:latin typeface="+mn-lt"/>
              </a:rPr>
              <a:t>learning objective</a:t>
            </a:r>
            <a:br>
              <a:rPr lang="en-US" sz="2800" b="1" cap="all" dirty="0">
                <a:latin typeface="Lato" panose="020F0502020204030203" pitchFamily="34" charset="0"/>
              </a:rPr>
            </a:br>
            <a:endParaRPr lang="en-US" sz="3200" dirty="0"/>
          </a:p>
        </p:txBody>
      </p:sp>
      <p:sp>
        <p:nvSpPr>
          <p:cNvPr id="3" name="Content Placeholder 2">
            <a:extLst>
              <a:ext uri="{FF2B5EF4-FFF2-40B4-BE49-F238E27FC236}">
                <a16:creationId xmlns:a16="http://schemas.microsoft.com/office/drawing/2014/main" id="{53565E13-D6FA-9008-98C7-3920D6221B80}"/>
              </a:ext>
            </a:extLst>
          </p:cNvPr>
          <p:cNvSpPr>
            <a:spLocks noGrp="1"/>
          </p:cNvSpPr>
          <p:nvPr>
            <p:ph idx="1"/>
          </p:nvPr>
        </p:nvSpPr>
        <p:spPr/>
        <p:txBody>
          <a:bodyPr>
            <a:normAutofit/>
          </a:bodyPr>
          <a:lstStyle/>
          <a:p>
            <a:pPr>
              <a:buFont typeface="Wingdings" panose="05000000000000000000" pitchFamily="2" charset="2"/>
              <a:buChar char="q"/>
            </a:pPr>
            <a:r>
              <a:rPr lang="en-US" sz="2400" b="1" dirty="0">
                <a:solidFill>
                  <a:srgbClr val="000000"/>
                </a:solidFill>
                <a:latin typeface="IBM Plex Sans" panose="020B0604020202020204" pitchFamily="34" charset="0"/>
              </a:rPr>
              <a:t>Measurable</a:t>
            </a:r>
            <a:r>
              <a:rPr lang="en-US" sz="2400" dirty="0">
                <a:solidFill>
                  <a:srgbClr val="000000"/>
                </a:solidFill>
                <a:latin typeface="IBM Plex Sans" panose="020B0604020202020204" pitchFamily="34" charset="0"/>
              </a:rPr>
              <a:t>: </a:t>
            </a:r>
            <a:r>
              <a:rPr lang="en-US" sz="2400" dirty="0">
                <a:solidFill>
                  <a:srgbClr val="000000"/>
                </a:solidFill>
                <a:latin typeface="Maven Pro"/>
              </a:rPr>
              <a:t>the achievement of the objective can be measured by an assessment strategy such as observation, test items or problem-solving exercises. </a:t>
            </a:r>
          </a:p>
          <a:p>
            <a:r>
              <a:rPr lang="en-US" sz="2400" dirty="0">
                <a:solidFill>
                  <a:srgbClr val="000000"/>
                </a:solidFill>
              </a:rPr>
              <a:t>Example: </a:t>
            </a:r>
            <a:r>
              <a:rPr lang="en-US" sz="2400" dirty="0"/>
              <a:t>By the end of the lesson, students should be able to </a:t>
            </a:r>
            <a:r>
              <a:rPr lang="en-US" sz="2400" b="1" dirty="0"/>
              <a:t>correctly </a:t>
            </a:r>
            <a:r>
              <a:rPr lang="en-US" sz="2400" dirty="0"/>
              <a:t>conjugate 5 regular verbs in the present tense, </a:t>
            </a:r>
            <a:r>
              <a:rPr lang="en-US" sz="2400" b="1" dirty="0"/>
              <a:t>on a vocabulary and conjugation quiz</a:t>
            </a:r>
          </a:p>
          <a:p>
            <a:r>
              <a:rPr lang="en-US" sz="2400" dirty="0"/>
              <a:t>Measurable: </a:t>
            </a:r>
            <a:r>
              <a:rPr lang="en-US" sz="2400" b="1" dirty="0"/>
              <a:t>correctly on a vocabulary and conjugation quiz</a:t>
            </a:r>
          </a:p>
          <a:p>
            <a:endParaRPr lang="en-US" sz="2400" b="1" dirty="0"/>
          </a:p>
          <a:p>
            <a:pPr marL="0" indent="0">
              <a:buNone/>
            </a:pPr>
            <a:endParaRPr lang="en-US" sz="2400" b="1" dirty="0"/>
          </a:p>
        </p:txBody>
      </p:sp>
    </p:spTree>
    <p:extLst>
      <p:ext uri="{BB962C8B-B14F-4D97-AF65-F5344CB8AC3E}">
        <p14:creationId xmlns:p14="http://schemas.microsoft.com/office/powerpoint/2010/main" val="334090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5B7D-FBD1-92BA-3F89-A3B727B3F9A2}"/>
              </a:ext>
            </a:extLst>
          </p:cNvPr>
          <p:cNvSpPr>
            <a:spLocks noGrp="1"/>
          </p:cNvSpPr>
          <p:nvPr>
            <p:ph type="title"/>
          </p:nvPr>
        </p:nvSpPr>
        <p:spPr/>
        <p:txBody>
          <a:bodyPr>
            <a:normAutofit/>
          </a:bodyPr>
          <a:lstStyle/>
          <a:p>
            <a:r>
              <a:rPr lang="en-US" sz="3200" b="1" i="0" cap="all" dirty="0">
                <a:effectLst/>
                <a:latin typeface="+mn-lt"/>
              </a:rPr>
              <a:t>SMART</a:t>
            </a:r>
            <a:r>
              <a:rPr lang="en-US" sz="3200" b="1" i="0" cap="all" dirty="0">
                <a:solidFill>
                  <a:srgbClr val="993300"/>
                </a:solidFill>
                <a:effectLst/>
                <a:latin typeface="+mn-lt"/>
              </a:rPr>
              <a:t> </a:t>
            </a:r>
            <a:r>
              <a:rPr lang="en-US" sz="3200" b="1" dirty="0">
                <a:latin typeface="+mn-lt"/>
              </a:rPr>
              <a:t>learning objective</a:t>
            </a:r>
            <a:endParaRPr lang="en-RW" sz="3200" dirty="0"/>
          </a:p>
        </p:txBody>
      </p:sp>
      <p:sp>
        <p:nvSpPr>
          <p:cNvPr id="3" name="Content Placeholder 2">
            <a:extLst>
              <a:ext uri="{FF2B5EF4-FFF2-40B4-BE49-F238E27FC236}">
                <a16:creationId xmlns:a16="http://schemas.microsoft.com/office/drawing/2014/main" id="{08198E5B-9E42-1E6D-37AE-A864B3A8009D}"/>
              </a:ext>
            </a:extLst>
          </p:cNvPr>
          <p:cNvSpPr>
            <a:spLocks noGrp="1"/>
          </p:cNvSpPr>
          <p:nvPr>
            <p:ph idx="1"/>
          </p:nvPr>
        </p:nvSpPr>
        <p:spPr/>
        <p:txBody>
          <a:bodyPr>
            <a:normAutofit/>
          </a:bodyPr>
          <a:lstStyle/>
          <a:p>
            <a:pPr algn="just">
              <a:buFont typeface="Wingdings" panose="05000000000000000000" pitchFamily="2" charset="2"/>
              <a:buChar char="q"/>
            </a:pPr>
            <a:r>
              <a:rPr lang="en-US" sz="2400" b="1" dirty="0">
                <a:solidFill>
                  <a:srgbClr val="000000"/>
                </a:solidFill>
                <a:latin typeface="Times New Roman" panose="02020603050405020304" pitchFamily="18" charset="0"/>
                <a:cs typeface="Times New Roman" panose="02020603050405020304" pitchFamily="18" charset="0"/>
              </a:rPr>
              <a:t>Achievable: </a:t>
            </a:r>
            <a:r>
              <a:rPr lang="en-US" sz="2400" dirty="0">
                <a:latin typeface="Times New Roman" panose="02020603050405020304" pitchFamily="18" charset="0"/>
                <a:cs typeface="Times New Roman" panose="02020603050405020304" pitchFamily="18" charset="0"/>
              </a:rPr>
              <a:t>attainable, realistic, doable given the time frame and the support or tools available. </a:t>
            </a:r>
          </a:p>
          <a:p>
            <a:pPr algn="just"/>
            <a:r>
              <a:rPr lang="en-US" sz="2400" dirty="0">
                <a:solidFill>
                  <a:srgbClr val="000000"/>
                </a:solidFill>
                <a:latin typeface="Times New Roman" panose="02020603050405020304" pitchFamily="18" charset="0"/>
                <a:cs typeface="Times New Roman" panose="02020603050405020304" pitchFamily="18" charset="0"/>
              </a:rPr>
              <a:t>Objective should be reasonable. It has to reflect reasonable expectations in terms of the attitudes, knowledge and skills to be acquired within the given time frame</a:t>
            </a:r>
            <a:endParaRPr lang="en-US" sz="2400" dirty="0">
              <a:latin typeface="Times New Roman" panose="02020603050405020304" pitchFamily="18" charset="0"/>
              <a:cs typeface="Times New Roman" panose="02020603050405020304" pitchFamily="18" charset="0"/>
            </a:endParaRPr>
          </a:p>
          <a:p>
            <a:pPr algn="just"/>
            <a:r>
              <a:rPr lang="en-US" sz="2400" dirty="0">
                <a:solidFill>
                  <a:srgbClr val="000000"/>
                </a:solidFill>
                <a:latin typeface="Times New Roman" panose="02020603050405020304" pitchFamily="18" charset="0"/>
                <a:cs typeface="Times New Roman" panose="02020603050405020304" pitchFamily="18" charset="0"/>
              </a:rPr>
              <a:t>Example: </a:t>
            </a:r>
            <a:r>
              <a:rPr lang="en-US" sz="2400" b="1" dirty="0">
                <a:latin typeface="Times New Roman" panose="02020603050405020304" pitchFamily="18" charset="0"/>
                <a:cs typeface="Times New Roman" panose="02020603050405020304" pitchFamily="18" charset="0"/>
              </a:rPr>
              <a:t>By the end of the lesson</a:t>
            </a:r>
            <a:r>
              <a:rPr lang="en-US" sz="2400" dirty="0">
                <a:latin typeface="Times New Roman" panose="02020603050405020304" pitchFamily="18" charset="0"/>
                <a:cs typeface="Times New Roman" panose="02020603050405020304" pitchFamily="18" charset="0"/>
              </a:rPr>
              <a:t>, students should be able to correctly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conjugate 5 regular verbs in the present tense, on a vocabulary and conjugation quiz</a:t>
            </a:r>
          </a:p>
          <a:p>
            <a:pPr algn="just"/>
            <a:r>
              <a:rPr lang="en-US" sz="2400" dirty="0">
                <a:latin typeface="Times New Roman" panose="02020603050405020304" pitchFamily="18" charset="0"/>
                <a:cs typeface="Times New Roman" panose="02020603050405020304" pitchFamily="18" charset="0"/>
              </a:rPr>
              <a:t>Achievable: </a:t>
            </a:r>
            <a:r>
              <a:rPr lang="en-US" sz="2400" b="1" dirty="0">
                <a:latin typeface="Times New Roman" panose="02020603050405020304" pitchFamily="18" charset="0"/>
                <a:cs typeface="Times New Roman" panose="02020603050405020304" pitchFamily="18" charset="0"/>
              </a:rPr>
              <a:t>Realistic or attainable by the end of the lesson, 5 regular verbs can be done.</a:t>
            </a:r>
            <a:endParaRPr lang="en-RW"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0226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07C6-7253-C18D-2BAD-441402E55D0E}"/>
              </a:ext>
            </a:extLst>
          </p:cNvPr>
          <p:cNvSpPr>
            <a:spLocks noGrp="1"/>
          </p:cNvSpPr>
          <p:nvPr>
            <p:ph type="title"/>
          </p:nvPr>
        </p:nvSpPr>
        <p:spPr/>
        <p:txBody>
          <a:bodyPr>
            <a:normAutofit/>
          </a:bodyPr>
          <a:lstStyle/>
          <a:p>
            <a:r>
              <a:rPr lang="en-US" sz="3200" b="1" i="0" cap="all" dirty="0">
                <a:effectLst/>
                <a:latin typeface="+mn-lt"/>
              </a:rPr>
              <a:t>SMART</a:t>
            </a:r>
            <a:r>
              <a:rPr lang="en-US" sz="3200" b="1" i="0" cap="all" dirty="0">
                <a:solidFill>
                  <a:srgbClr val="993300"/>
                </a:solidFill>
                <a:effectLst/>
                <a:latin typeface="+mn-lt"/>
              </a:rPr>
              <a:t> </a:t>
            </a:r>
            <a:r>
              <a:rPr lang="en-US" sz="3200" b="1" dirty="0">
                <a:latin typeface="+mn-lt"/>
              </a:rPr>
              <a:t>learning objective</a:t>
            </a:r>
            <a:endParaRPr lang="en-RW" sz="3200" dirty="0"/>
          </a:p>
        </p:txBody>
      </p:sp>
      <p:sp>
        <p:nvSpPr>
          <p:cNvPr id="3" name="Content Placeholder 2">
            <a:extLst>
              <a:ext uri="{FF2B5EF4-FFF2-40B4-BE49-F238E27FC236}">
                <a16:creationId xmlns:a16="http://schemas.microsoft.com/office/drawing/2014/main" id="{83D85936-039D-9FAD-4B0D-78423274E52A}"/>
              </a:ext>
            </a:extLst>
          </p:cNvPr>
          <p:cNvSpPr>
            <a:spLocks noGrp="1"/>
          </p:cNvSpPr>
          <p:nvPr>
            <p:ph idx="1"/>
          </p:nvPr>
        </p:nvSpPr>
        <p:spPr/>
        <p:txBody>
          <a:bodyPr/>
          <a:lstStyle/>
          <a:p>
            <a:pPr algn="just">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Relevant</a:t>
            </a:r>
            <a:r>
              <a:rPr lang="en-US" sz="2400" dirty="0">
                <a:latin typeface="Times New Roman" panose="02020603050405020304" pitchFamily="18" charset="0"/>
                <a:cs typeface="Times New Roman" panose="02020603050405020304" pitchFamily="18" charset="0"/>
              </a:rPr>
              <a:t>: meaningful and worth pursuing, significance, appropriate for the learner's current stage of development or subject objectives, aligns with real-world needs, the learner's interests, and the overall educational or developmental context.</a:t>
            </a:r>
          </a:p>
          <a:p>
            <a:pPr algn="just"/>
            <a:r>
              <a:rPr lang="en-US" sz="2400" dirty="0">
                <a:solidFill>
                  <a:srgbClr val="000000"/>
                </a:solidFill>
                <a:latin typeface="Times New Roman" panose="02020603050405020304" pitchFamily="18" charset="0"/>
                <a:cs typeface="Times New Roman" panose="02020603050405020304" pitchFamily="18" charset="0"/>
              </a:rPr>
              <a:t>Example: </a:t>
            </a:r>
            <a:r>
              <a:rPr lang="en-US" sz="2400" dirty="0">
                <a:latin typeface="Times New Roman" panose="02020603050405020304" pitchFamily="18" charset="0"/>
                <a:cs typeface="Times New Roman" panose="02020603050405020304" pitchFamily="18" charset="0"/>
              </a:rPr>
              <a:t>By the end of the lesson, students should be able to correctly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conjugate 5 regular verbs in the present tense, on a vocabulary and conjugation quiz</a:t>
            </a:r>
          </a:p>
          <a:p>
            <a:pPr algn="just"/>
            <a:r>
              <a:rPr lang="en-US" sz="2400" dirty="0">
                <a:latin typeface="Times New Roman" panose="02020603050405020304" pitchFamily="18" charset="0"/>
                <a:cs typeface="Times New Roman" panose="02020603050405020304" pitchFamily="18" charset="0"/>
              </a:rPr>
              <a:t>Relevant: </a:t>
            </a:r>
            <a:r>
              <a:rPr lang="en-US" sz="2400" b="1" dirty="0">
                <a:latin typeface="Times New Roman" panose="02020603050405020304" pitchFamily="18" charset="0"/>
                <a:cs typeface="Times New Roman" panose="02020603050405020304" pitchFamily="18" charset="0"/>
              </a:rPr>
              <a:t>Supports language acquisition and mastery of verb conjugation</a:t>
            </a:r>
            <a:endParaRPr lang="en-US" sz="2400" b="1" dirty="0">
              <a:solidFill>
                <a:srgbClr val="000000"/>
              </a:solidFill>
              <a:latin typeface="Times New Roman" panose="02020603050405020304" pitchFamily="18" charset="0"/>
              <a:cs typeface="Times New Roman" panose="02020603050405020304" pitchFamily="18" charset="0"/>
            </a:endParaRPr>
          </a:p>
          <a:p>
            <a:endParaRPr lang="en-RW" dirty="0"/>
          </a:p>
        </p:txBody>
      </p:sp>
    </p:spTree>
    <p:extLst>
      <p:ext uri="{BB962C8B-B14F-4D97-AF65-F5344CB8AC3E}">
        <p14:creationId xmlns:p14="http://schemas.microsoft.com/office/powerpoint/2010/main" val="3223981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79C1-494D-9688-56AE-E5D2D14D0201}"/>
              </a:ext>
            </a:extLst>
          </p:cNvPr>
          <p:cNvSpPr>
            <a:spLocks noGrp="1"/>
          </p:cNvSpPr>
          <p:nvPr>
            <p:ph type="title"/>
          </p:nvPr>
        </p:nvSpPr>
        <p:spPr/>
        <p:txBody>
          <a:bodyPr>
            <a:normAutofit/>
          </a:bodyPr>
          <a:lstStyle/>
          <a:p>
            <a:r>
              <a:rPr lang="en-US" sz="3200" b="1" i="0" cap="all" dirty="0">
                <a:effectLst/>
                <a:latin typeface="+mn-lt"/>
              </a:rPr>
              <a:t>SMART</a:t>
            </a:r>
            <a:r>
              <a:rPr lang="en-US" sz="3200" b="1" i="0" cap="all" dirty="0">
                <a:solidFill>
                  <a:srgbClr val="993300"/>
                </a:solidFill>
                <a:effectLst/>
                <a:latin typeface="+mn-lt"/>
              </a:rPr>
              <a:t> </a:t>
            </a:r>
            <a:r>
              <a:rPr lang="en-US" sz="3200" b="1" dirty="0">
                <a:latin typeface="+mn-lt"/>
              </a:rPr>
              <a:t>learning objective</a:t>
            </a:r>
            <a:endParaRPr lang="en-RW" sz="3200" dirty="0"/>
          </a:p>
        </p:txBody>
      </p:sp>
      <p:sp>
        <p:nvSpPr>
          <p:cNvPr id="3" name="Content Placeholder 2">
            <a:extLst>
              <a:ext uri="{FF2B5EF4-FFF2-40B4-BE49-F238E27FC236}">
                <a16:creationId xmlns:a16="http://schemas.microsoft.com/office/drawing/2014/main" id="{A0B7BAD6-BFFF-324C-CF44-F9B81AE90F65}"/>
              </a:ext>
            </a:extLst>
          </p:cNvPr>
          <p:cNvSpPr>
            <a:spLocks noGrp="1"/>
          </p:cNvSpPr>
          <p:nvPr>
            <p:ph idx="1"/>
          </p:nvPr>
        </p:nvSpPr>
        <p:spPr/>
        <p:txBody>
          <a:bodyPr/>
          <a:lstStyle/>
          <a:p>
            <a:pPr algn="just">
              <a:buFont typeface="Wingdings" panose="05000000000000000000" pitchFamily="2" charset="2"/>
              <a:buChar char="q"/>
            </a:pPr>
            <a:r>
              <a:rPr lang="en-US" sz="2400" b="1" dirty="0">
                <a:solidFill>
                  <a:srgbClr val="000000"/>
                </a:solidFill>
                <a:latin typeface="Times New Roman" panose="02020603050405020304" pitchFamily="18" charset="0"/>
                <a:cs typeface="Times New Roman" panose="02020603050405020304" pitchFamily="18" charset="0"/>
              </a:rPr>
              <a:t>Time-bound</a:t>
            </a:r>
            <a:r>
              <a:rPr lang="en-US" sz="2400" dirty="0">
                <a:solidFill>
                  <a:srgbClr val="000000"/>
                </a:solidFill>
                <a:latin typeface="Times New Roman" panose="02020603050405020304" pitchFamily="18" charset="0"/>
                <a:cs typeface="Times New Roman" panose="02020603050405020304" pitchFamily="18" charset="0"/>
              </a:rPr>
              <a:t>: The learning objective should have a time limit, </a:t>
            </a:r>
            <a:r>
              <a:rPr lang="en-US" sz="2400" dirty="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specific timeframe</a:t>
            </a:r>
            <a:r>
              <a:rPr lang="en-US" sz="2400" dirty="0">
                <a:latin typeface="Times New Roman" panose="02020603050405020304" pitchFamily="18" charset="0"/>
                <a:cs typeface="Times New Roman" panose="02020603050405020304" pitchFamily="18" charset="0"/>
              </a:rPr>
              <a:t> or deadline for achieving a goal or completing a task. </a:t>
            </a:r>
          </a:p>
          <a:p>
            <a:pPr algn="just"/>
            <a:r>
              <a:rPr lang="en-US" sz="2400" dirty="0">
                <a:latin typeface="Times New Roman" panose="02020603050405020304" pitchFamily="18" charset="0"/>
                <a:cs typeface="Times New Roman" panose="02020603050405020304" pitchFamily="18" charset="0"/>
              </a:rPr>
              <a:t>It means that the objective has a clear </a:t>
            </a:r>
            <a:r>
              <a:rPr lang="en-US" sz="2400" b="1" dirty="0">
                <a:latin typeface="Times New Roman" panose="02020603050405020304" pitchFamily="18" charset="0"/>
                <a:cs typeface="Times New Roman" panose="02020603050405020304" pitchFamily="18" charset="0"/>
              </a:rPr>
              <a:t>start</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end</a:t>
            </a:r>
            <a:r>
              <a:rPr lang="en-US" sz="2400" dirty="0">
                <a:latin typeface="Times New Roman" panose="02020603050405020304" pitchFamily="18" charset="0"/>
                <a:cs typeface="Times New Roman" panose="02020603050405020304" pitchFamily="18" charset="0"/>
              </a:rPr>
              <a:t> time, which helps create a sense of urgency and focus</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dirty="0">
                <a:solidFill>
                  <a:srgbClr val="000000"/>
                </a:solidFill>
                <a:latin typeface="Times New Roman" panose="02020603050405020304" pitchFamily="18" charset="0"/>
                <a:cs typeface="Times New Roman" panose="02020603050405020304" pitchFamily="18" charset="0"/>
              </a:rPr>
              <a:t>This is usually done by using the phrase “by the end of this lesson” or </a:t>
            </a:r>
            <a:r>
              <a:rPr lang="en-US" sz="2400" dirty="0">
                <a:latin typeface="Times New Roman" panose="02020603050405020304" pitchFamily="18" charset="0"/>
                <a:cs typeface="Times New Roman" panose="02020603050405020304" pitchFamily="18" charset="0"/>
              </a:rPr>
              <a:t>by the end of the week, by the end of the unit, within two months, during the semester, by the end of the semester, etc.</a:t>
            </a:r>
          </a:p>
          <a:p>
            <a:endParaRPr lang="en-RW" dirty="0"/>
          </a:p>
        </p:txBody>
      </p:sp>
    </p:spTree>
    <p:extLst>
      <p:ext uri="{BB962C8B-B14F-4D97-AF65-F5344CB8AC3E}">
        <p14:creationId xmlns:p14="http://schemas.microsoft.com/office/powerpoint/2010/main" val="3027508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EC322-A6BE-29ED-BB67-7DB92EA14A4E}"/>
              </a:ext>
            </a:extLst>
          </p:cNvPr>
          <p:cNvSpPr>
            <a:spLocks noGrp="1"/>
          </p:cNvSpPr>
          <p:nvPr>
            <p:ph type="title"/>
          </p:nvPr>
        </p:nvSpPr>
        <p:spPr/>
        <p:txBody>
          <a:bodyPr/>
          <a:lstStyle/>
          <a:p>
            <a:r>
              <a:rPr lang="en-US" sz="2400" b="1" cap="all" spc="15" dirty="0">
                <a:latin typeface="Lato" panose="020F0502020204030203" pitchFamily="34" charset="0"/>
                <a:ea typeface="Times New Roman" panose="02020603050405020304" pitchFamily="18" charset="0"/>
                <a:cs typeface="Open Sans" panose="020B0606030504020204" pitchFamily="34" charset="0"/>
              </a:rPr>
              <a:t>H</a:t>
            </a:r>
            <a:r>
              <a:rPr lang="en-US" sz="3200" b="1" spc="15" dirty="0">
                <a:latin typeface="+mn-lt"/>
                <a:ea typeface="Times New Roman" panose="02020603050405020304" pitchFamily="18" charset="0"/>
                <a:cs typeface="Open Sans" panose="020B0606030504020204" pitchFamily="34" charset="0"/>
              </a:rPr>
              <a:t>ow to write  effective learning objectives?</a:t>
            </a:r>
            <a:br>
              <a:rPr lang="en-US" sz="2400" dirty="0">
                <a:latin typeface="Calibri" panose="020F0502020204030204" pitchFamily="34" charset="0"/>
                <a:ea typeface="Calibri" panose="020F0502020204030204" pitchFamily="34" charset="0"/>
                <a:cs typeface="Times New Roman" panose="02020603050405020304" pitchFamily="18" charset="0"/>
              </a:rPr>
            </a:br>
            <a:endParaRPr lang="en-US" sz="2400" dirty="0"/>
          </a:p>
        </p:txBody>
      </p:sp>
      <p:sp>
        <p:nvSpPr>
          <p:cNvPr id="3" name="Content Placeholder 2">
            <a:extLst>
              <a:ext uri="{FF2B5EF4-FFF2-40B4-BE49-F238E27FC236}">
                <a16:creationId xmlns:a16="http://schemas.microsoft.com/office/drawing/2014/main" id="{102C2DC4-8D7D-0B68-0F51-EDDEE7B93D9C}"/>
              </a:ext>
            </a:extLst>
          </p:cNvPr>
          <p:cNvSpPr>
            <a:spLocks noGrp="1"/>
          </p:cNvSpPr>
          <p:nvPr>
            <p:ph idx="1"/>
          </p:nvPr>
        </p:nvSpPr>
        <p:spPr/>
        <p:txBody>
          <a:bodyPr>
            <a:norm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Learning objectives are known to be made up of a number of components (</a:t>
            </a:r>
            <a:r>
              <a:rPr lang="en-US" sz="2400" b="1" i="0" dirty="0">
                <a:solidFill>
                  <a:srgbClr val="000000"/>
                </a:solidFill>
                <a:effectLst/>
                <a:latin typeface="Times New Roman" panose="02020603050405020304" pitchFamily="18" charset="0"/>
                <a:cs typeface="Times New Roman" panose="02020603050405020304" pitchFamily="18" charset="0"/>
              </a:rPr>
              <a:t>Components of clear learning </a:t>
            </a:r>
            <a:r>
              <a:rPr lang="en-US" sz="2400" b="1" dirty="0">
                <a:solidFill>
                  <a:srgbClr val="000000"/>
                </a:solidFill>
                <a:latin typeface="Times New Roman" panose="02020603050405020304" pitchFamily="18" charset="0"/>
                <a:cs typeface="Times New Roman" panose="02020603050405020304" pitchFamily="18" charset="0"/>
              </a:rPr>
              <a:t>o</a:t>
            </a:r>
            <a:r>
              <a:rPr lang="en-US" sz="2400" b="1" i="0" dirty="0">
                <a:solidFill>
                  <a:srgbClr val="000000"/>
                </a:solidFill>
                <a:effectLst/>
                <a:latin typeface="Times New Roman" panose="02020603050405020304" pitchFamily="18" charset="0"/>
                <a:cs typeface="Times New Roman" panose="02020603050405020304" pitchFamily="18" charset="0"/>
              </a:rPr>
              <a:t>bjectives</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en-US" sz="2400" b="0" i="0" dirty="0">
                <a:solidFill>
                  <a:srgbClr val="000000"/>
                </a:solidFill>
                <a:effectLst/>
                <a:latin typeface="Times New Roman" panose="02020603050405020304" pitchFamily="18" charset="0"/>
                <a:cs typeface="Times New Roman" panose="02020603050405020304" pitchFamily="18" charset="0"/>
              </a:rPr>
              <a:t>The most known components are those identified by an educational theorist Robert </a:t>
            </a:r>
            <a:r>
              <a:rPr lang="en-US" sz="2400" b="0" i="0" dirty="0" err="1">
                <a:solidFill>
                  <a:srgbClr val="000000"/>
                </a:solidFill>
                <a:effectLst/>
                <a:latin typeface="Times New Roman" panose="02020603050405020304" pitchFamily="18" charset="0"/>
                <a:cs typeface="Times New Roman" panose="02020603050405020304" pitchFamily="18" charset="0"/>
              </a:rPr>
              <a:t>Marger</a:t>
            </a:r>
            <a:r>
              <a:rPr lang="en-US" sz="2400" b="0" i="0" dirty="0">
                <a:solidFill>
                  <a:srgbClr val="000000"/>
                </a:solidFill>
                <a:effectLst/>
                <a:latin typeface="Times New Roman" panose="02020603050405020304" pitchFamily="18" charset="0"/>
                <a:cs typeface="Times New Roman" panose="02020603050405020304" pitchFamily="18" charset="0"/>
              </a:rPr>
              <a:t>. </a:t>
            </a:r>
          </a:p>
          <a:p>
            <a:r>
              <a:rPr lang="en-US" sz="2400" b="0" i="0" dirty="0">
                <a:solidFill>
                  <a:srgbClr val="000000"/>
                </a:solidFill>
                <a:effectLst/>
                <a:latin typeface="Times New Roman" panose="02020603050405020304" pitchFamily="18" charset="0"/>
                <a:cs typeface="Times New Roman" panose="02020603050405020304" pitchFamily="18" charset="0"/>
              </a:rPr>
              <a:t>The four major components are </a:t>
            </a:r>
            <a:r>
              <a:rPr lang="en-US" sz="2400" b="1" i="0" dirty="0">
                <a:solidFill>
                  <a:srgbClr val="000000"/>
                </a:solidFill>
                <a:effectLst/>
                <a:latin typeface="Times New Roman" panose="02020603050405020304" pitchFamily="18" charset="0"/>
                <a:cs typeface="Times New Roman" panose="02020603050405020304" pitchFamily="18" charset="0"/>
              </a:rPr>
              <a:t>ABCD</a:t>
            </a:r>
            <a:r>
              <a:rPr lang="en-US" sz="2400" b="0" i="0" dirty="0">
                <a:solidFill>
                  <a:srgbClr val="000000"/>
                </a:solidFill>
                <a:effectLst/>
                <a:latin typeface="Times New Roman" panose="02020603050405020304" pitchFamily="18" charset="0"/>
                <a:cs typeface="Times New Roman" panose="02020603050405020304" pitchFamily="18" charset="0"/>
              </a:rPr>
              <a:t>: </a:t>
            </a:r>
          </a:p>
          <a:p>
            <a:r>
              <a:rPr lang="en-US" sz="2400" b="1" dirty="0">
                <a:solidFill>
                  <a:srgbClr val="000000"/>
                </a:solidFill>
                <a:latin typeface="Times New Roman" panose="02020603050405020304" pitchFamily="18" charset="0"/>
                <a:cs typeface="Times New Roman" panose="02020603050405020304" pitchFamily="18" charset="0"/>
              </a:rPr>
              <a:t>A</a:t>
            </a:r>
            <a:r>
              <a:rPr lang="en-US" sz="2400" b="1" i="0" dirty="0">
                <a:solidFill>
                  <a:srgbClr val="000000"/>
                </a:solidFill>
                <a:effectLst/>
                <a:latin typeface="Times New Roman" panose="02020603050405020304" pitchFamily="18" charset="0"/>
                <a:cs typeface="Times New Roman" panose="02020603050405020304" pitchFamily="18" charset="0"/>
              </a:rPr>
              <a:t>udience: Who </a:t>
            </a:r>
            <a:r>
              <a:rPr lang="en-US" sz="2400" i="0" dirty="0">
                <a:solidFill>
                  <a:srgbClr val="000000"/>
                </a:solidFill>
                <a:effectLst/>
                <a:latin typeface="Times New Roman" panose="02020603050405020304" pitchFamily="18" charset="0"/>
                <a:cs typeface="Times New Roman" panose="02020603050405020304" pitchFamily="18" charset="0"/>
              </a:rPr>
              <a:t>is learning </a:t>
            </a:r>
          </a:p>
          <a:p>
            <a:r>
              <a:rPr lang="en-US" sz="2400" b="1" i="0" dirty="0" err="1">
                <a:solidFill>
                  <a:srgbClr val="000000"/>
                </a:solidFill>
                <a:effectLst/>
                <a:latin typeface="Times New Roman" panose="02020603050405020304" pitchFamily="18" charset="0"/>
                <a:cs typeface="Times New Roman" panose="02020603050405020304" pitchFamily="18" charset="0"/>
              </a:rPr>
              <a:t>Behaviour</a:t>
            </a:r>
            <a:r>
              <a:rPr lang="en-US" sz="2400" b="1" i="0" dirty="0">
                <a:solidFill>
                  <a:srgbClr val="000000"/>
                </a:solidFill>
                <a:effectLst/>
                <a:latin typeface="Times New Roman" panose="02020603050405020304" pitchFamily="18" charset="0"/>
                <a:cs typeface="Times New Roman" panose="02020603050405020304" pitchFamily="18" charset="0"/>
              </a:rPr>
              <a:t>: What </a:t>
            </a:r>
            <a:r>
              <a:rPr lang="en-US" sz="2400" i="0" dirty="0">
                <a:solidFill>
                  <a:srgbClr val="000000"/>
                </a:solidFill>
                <a:effectLst/>
                <a:latin typeface="Times New Roman" panose="02020603050405020304" pitchFamily="18" charset="0"/>
                <a:cs typeface="Times New Roman" panose="02020603050405020304" pitchFamily="18" charset="0"/>
              </a:rPr>
              <a:t>they will learn</a:t>
            </a:r>
          </a:p>
          <a:p>
            <a:r>
              <a:rPr lang="en-US" sz="2400" b="1" i="0" dirty="0">
                <a:solidFill>
                  <a:srgbClr val="000000"/>
                </a:solidFill>
                <a:effectLst/>
                <a:latin typeface="Times New Roman" panose="02020603050405020304" pitchFamily="18" charset="0"/>
                <a:cs typeface="Times New Roman" panose="02020603050405020304" pitchFamily="18" charset="0"/>
              </a:rPr>
              <a:t>Condition: </a:t>
            </a:r>
            <a:r>
              <a:rPr lang="en-US" sz="2400" b="1" i="0" dirty="0">
                <a:solidFill>
                  <a:srgbClr val="000000"/>
                </a:solidFill>
                <a:latin typeface="Times New Roman" panose="02020603050405020304" pitchFamily="18" charset="0"/>
                <a:cs typeface="Times New Roman" panose="02020603050405020304" pitchFamily="18" charset="0"/>
              </a:rPr>
              <a:t>U</a:t>
            </a:r>
            <a:r>
              <a:rPr lang="en-RW" sz="2400" b="1" dirty="0" err="1">
                <a:effectLst/>
                <a:latin typeface="Times New Roman" panose="02020603050405020304" pitchFamily="18" charset="0"/>
                <a:ea typeface="Aptos" panose="020B0004020202020204" pitchFamily="34" charset="0"/>
                <a:cs typeface="Times New Roman" panose="02020603050405020304" pitchFamily="18" charset="0"/>
              </a:rPr>
              <a:t>nder</a:t>
            </a:r>
            <a:r>
              <a:rPr lang="en-RW" sz="2400" b="1" dirty="0">
                <a:effectLst/>
                <a:latin typeface="Times New Roman" panose="02020603050405020304" pitchFamily="18" charset="0"/>
                <a:ea typeface="Aptos" panose="020B0004020202020204" pitchFamily="34" charset="0"/>
                <a:cs typeface="Times New Roman" panose="02020603050405020304" pitchFamily="18" charset="0"/>
              </a:rPr>
              <a:t> what conditions</a:t>
            </a:r>
            <a:endParaRPr lang="en-US" sz="2400" b="1" i="0" dirty="0">
              <a:solidFill>
                <a:srgbClr val="000000"/>
              </a:solidFill>
              <a:effectLst/>
              <a:latin typeface="Times New Roman" panose="02020603050405020304" pitchFamily="18" charset="0"/>
              <a:cs typeface="Times New Roman" panose="02020603050405020304" pitchFamily="18" charset="0"/>
            </a:endParaRPr>
          </a:p>
          <a:p>
            <a:r>
              <a:rPr lang="en-US" sz="2400" b="1" dirty="0">
                <a:solidFill>
                  <a:srgbClr val="000000"/>
                </a:solidFill>
                <a:latin typeface="Times New Roman" panose="02020603050405020304" pitchFamily="18" charset="0"/>
                <a:cs typeface="Times New Roman" panose="02020603050405020304" pitchFamily="18" charset="0"/>
              </a:rPr>
              <a:t>Degree: H</a:t>
            </a:r>
            <a:r>
              <a:rPr lang="en-RW" sz="2400" b="1" dirty="0">
                <a:effectLst/>
                <a:latin typeface="Times New Roman" panose="02020603050405020304" pitchFamily="18" charset="0"/>
                <a:ea typeface="Aptos" panose="020B0004020202020204" pitchFamily="34" charset="0"/>
                <a:cs typeface="Times New Roman" panose="02020603050405020304" pitchFamily="18" charset="0"/>
              </a:rPr>
              <a:t>ow well</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they must perform</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128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BF4BA-42F3-4DA7-D876-FD70C0FA2BE2}"/>
              </a:ext>
            </a:extLst>
          </p:cNvPr>
          <p:cNvSpPr>
            <a:spLocks noGrp="1"/>
          </p:cNvSpPr>
          <p:nvPr>
            <p:ph type="title"/>
          </p:nvPr>
        </p:nvSpPr>
        <p:spPr/>
        <p:txBody>
          <a:bodyPr/>
          <a:lstStyle/>
          <a:p>
            <a:r>
              <a:rPr lang="en-US" sz="3200" b="1" dirty="0"/>
              <a:t>The four components of a clear learning objective</a:t>
            </a:r>
          </a:p>
        </p:txBody>
      </p:sp>
      <p:pic>
        <p:nvPicPr>
          <p:cNvPr id="8194" name="Picture 2" descr="Qualities of Objectives">
            <a:extLst>
              <a:ext uri="{FF2B5EF4-FFF2-40B4-BE49-F238E27FC236}">
                <a16:creationId xmlns:a16="http://schemas.microsoft.com/office/drawing/2014/main" id="{CC028C8A-74BD-8460-D86E-54BDEECCE2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0" y="1478456"/>
            <a:ext cx="7391400" cy="405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217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0561" y="228600"/>
            <a:ext cx="252412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 descr="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772" y="579863"/>
            <a:ext cx="24193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521" y="2800350"/>
            <a:ext cx="2847975"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40704"/>
            <a:ext cx="368402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Taxonomy of educational objectives: Discuss these pictures </a:t>
            </a:r>
            <a:endParaRPr kumimoji="0" 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0" y="4476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Content Placeholder 8" descr="1"/>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4147514" y="2800350"/>
            <a:ext cx="3358896" cy="2343912"/>
          </a:xfrm>
          <a:prstGeom prst="rect">
            <a:avLst/>
          </a:prstGeom>
          <a:noFill/>
          <a:ln>
            <a:noFill/>
          </a:ln>
        </p:spPr>
      </p:pic>
      <p:pic>
        <p:nvPicPr>
          <p:cNvPr id="10" name="Picture 9" descr="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9429" y="3145108"/>
            <a:ext cx="2850515" cy="2130425"/>
          </a:xfrm>
          <a:prstGeom prst="rect">
            <a:avLst/>
          </a:prstGeom>
          <a:noFill/>
          <a:ln>
            <a:noFill/>
          </a:ln>
        </p:spPr>
      </p:pic>
    </p:spTree>
    <p:extLst>
      <p:ext uri="{BB962C8B-B14F-4D97-AF65-F5344CB8AC3E}">
        <p14:creationId xmlns:p14="http://schemas.microsoft.com/office/powerpoint/2010/main" val="2756766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15CA-A379-5B19-2DA2-E08AB3179103}"/>
              </a:ext>
            </a:extLst>
          </p:cNvPr>
          <p:cNvSpPr>
            <a:spLocks noGrp="1"/>
          </p:cNvSpPr>
          <p:nvPr>
            <p:ph type="title"/>
          </p:nvPr>
        </p:nvSpPr>
        <p:spPr/>
        <p:txBody>
          <a:bodyPr/>
          <a:lstStyle/>
          <a:p>
            <a:r>
              <a:rPr lang="en-US" sz="3200" b="1" dirty="0"/>
              <a:t>The four components of a clear learning objective</a:t>
            </a:r>
            <a:endParaRPr lang="en-US" sz="3200" dirty="0"/>
          </a:p>
        </p:txBody>
      </p:sp>
      <p:sp>
        <p:nvSpPr>
          <p:cNvPr id="3" name="Content Placeholder 2">
            <a:extLst>
              <a:ext uri="{FF2B5EF4-FFF2-40B4-BE49-F238E27FC236}">
                <a16:creationId xmlns:a16="http://schemas.microsoft.com/office/drawing/2014/main" id="{751669DE-474A-5476-A05C-4ACD30CBB615}"/>
              </a:ext>
            </a:extLst>
          </p:cNvPr>
          <p:cNvSpPr>
            <a:spLocks noGrp="1"/>
          </p:cNvSpPr>
          <p:nvPr>
            <p:ph idx="1"/>
          </p:nvPr>
        </p:nvSpPr>
        <p:spPr>
          <a:xfrm>
            <a:off x="914400" y="1600199"/>
            <a:ext cx="9220200" cy="5066071"/>
          </a:xfrm>
        </p:spPr>
        <p:txBody>
          <a:bodyPr>
            <a:normAutofit/>
          </a:bodyPr>
          <a:lstStyle/>
          <a:p>
            <a:pPr algn="l">
              <a:buFont typeface="Wingdings" panose="05000000000000000000" pitchFamily="2" charset="2"/>
              <a:buChar char="q"/>
            </a:pPr>
            <a:r>
              <a:rPr lang="en-US" sz="2400" b="1" dirty="0">
                <a:solidFill>
                  <a:srgbClr val="000000"/>
                </a:solidFill>
                <a:latin typeface="IBM Plex Sans" panose="020B0503050203000203" pitchFamily="34" charset="0"/>
              </a:rPr>
              <a:t>Audience (A): </a:t>
            </a:r>
            <a:r>
              <a:rPr lang="en-US" sz="2400" dirty="0">
                <a:solidFill>
                  <a:srgbClr val="000000"/>
                </a:solidFill>
                <a:latin typeface="Maven Pro"/>
              </a:rPr>
              <a:t>Learning objectives should always specify the audience they are intended to serve. </a:t>
            </a:r>
          </a:p>
          <a:p>
            <a:pPr algn="l"/>
            <a:r>
              <a:rPr lang="en-RW" sz="2400" dirty="0">
                <a:effectLst/>
                <a:latin typeface="Aptos" panose="020B0004020202020204" pitchFamily="34" charset="0"/>
                <a:ea typeface="Aptos" panose="020B0004020202020204" pitchFamily="34" charset="0"/>
                <a:cs typeface="Times New Roman" panose="02020603050405020304" pitchFamily="18" charset="0"/>
              </a:rPr>
              <a:t>This refers to </a:t>
            </a:r>
            <a:r>
              <a:rPr lang="en-RW" sz="2400" b="1" dirty="0">
                <a:effectLst/>
                <a:latin typeface="Aptos" panose="020B0004020202020204" pitchFamily="34" charset="0"/>
                <a:ea typeface="Aptos" panose="020B0004020202020204" pitchFamily="34" charset="0"/>
                <a:cs typeface="Times New Roman" panose="02020603050405020304" pitchFamily="18" charset="0"/>
              </a:rPr>
              <a:t>who</a:t>
            </a:r>
            <a:r>
              <a:rPr lang="en-RW" sz="2400" dirty="0">
                <a:effectLst/>
                <a:latin typeface="Aptos" panose="020B0004020202020204" pitchFamily="34" charset="0"/>
                <a:ea typeface="Aptos" panose="020B0004020202020204" pitchFamily="34" charset="0"/>
                <a:cs typeface="Times New Roman" panose="02020603050405020304" pitchFamily="18" charset="0"/>
              </a:rPr>
              <a:t> the learning objective is aimed at — the group of learners or students.</a:t>
            </a:r>
            <a:endParaRPr lang="en-US" sz="2400" dirty="0">
              <a:solidFill>
                <a:srgbClr val="000000"/>
              </a:solidFill>
              <a:latin typeface="Maven Pro"/>
            </a:endParaRPr>
          </a:p>
          <a:p>
            <a:pPr algn="l"/>
            <a:r>
              <a:rPr lang="en-US" sz="2400" dirty="0">
                <a:solidFill>
                  <a:srgbClr val="000000"/>
                </a:solidFill>
                <a:latin typeface="Maven Pro"/>
              </a:rPr>
              <a:t>Usually, the audiences are participants in the learning session. </a:t>
            </a:r>
          </a:p>
          <a:p>
            <a:pPr algn="l"/>
            <a:r>
              <a:rPr lang="en-US" sz="2400" dirty="0">
                <a:solidFill>
                  <a:srgbClr val="000000"/>
                </a:solidFill>
                <a:latin typeface="Maven Pro"/>
              </a:rPr>
              <a:t>For example, in the phrase “learners will be able,” the learners are the audience.</a:t>
            </a:r>
          </a:p>
          <a:p>
            <a:pPr algn="l">
              <a:buFont typeface="Wingdings" panose="05000000000000000000" pitchFamily="2" charset="2"/>
              <a:buChar char="ü"/>
            </a:pPr>
            <a:endParaRPr lang="en-US" sz="2400" dirty="0">
              <a:solidFill>
                <a:srgbClr val="000000"/>
              </a:solidFill>
              <a:latin typeface="Maven Pro"/>
            </a:endParaRPr>
          </a:p>
          <a:p>
            <a:pPr marL="0" indent="0">
              <a:buNone/>
            </a:pPr>
            <a:endParaRPr lang="en-US" b="0" i="0" dirty="0">
              <a:solidFill>
                <a:srgbClr val="000000"/>
              </a:solidFill>
              <a:effectLst/>
              <a:latin typeface="Maven Pro"/>
            </a:endParaRPr>
          </a:p>
        </p:txBody>
      </p:sp>
    </p:spTree>
    <p:extLst>
      <p:ext uri="{BB962C8B-B14F-4D97-AF65-F5344CB8AC3E}">
        <p14:creationId xmlns:p14="http://schemas.microsoft.com/office/powerpoint/2010/main" val="3121796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C750-77FC-FC3E-0C16-769F47F06F2D}"/>
              </a:ext>
            </a:extLst>
          </p:cNvPr>
          <p:cNvSpPr>
            <a:spLocks noGrp="1"/>
          </p:cNvSpPr>
          <p:nvPr>
            <p:ph type="title"/>
          </p:nvPr>
        </p:nvSpPr>
        <p:spPr/>
        <p:txBody>
          <a:bodyPr>
            <a:normAutofit/>
          </a:bodyPr>
          <a:lstStyle/>
          <a:p>
            <a:r>
              <a:rPr lang="en-US" sz="3200" b="1" dirty="0"/>
              <a:t>The four components of a clear learning objective</a:t>
            </a:r>
            <a:endParaRPr lang="en-RW" sz="3200" dirty="0"/>
          </a:p>
        </p:txBody>
      </p:sp>
      <p:sp>
        <p:nvSpPr>
          <p:cNvPr id="3" name="Content Placeholder 2">
            <a:extLst>
              <a:ext uri="{FF2B5EF4-FFF2-40B4-BE49-F238E27FC236}">
                <a16:creationId xmlns:a16="http://schemas.microsoft.com/office/drawing/2014/main" id="{60E48CFD-FB97-D400-BB80-50FDB15556A2}"/>
              </a:ext>
            </a:extLst>
          </p:cNvPr>
          <p:cNvSpPr>
            <a:spLocks noGrp="1"/>
          </p:cNvSpPr>
          <p:nvPr>
            <p:ph idx="1"/>
          </p:nvPr>
        </p:nvSpPr>
        <p:spPr/>
        <p:txBody>
          <a:bodyPr/>
          <a:lstStyle/>
          <a:p>
            <a:pPr algn="l">
              <a:buFont typeface="Wingdings" panose="05000000000000000000" pitchFamily="2" charset="2"/>
              <a:buChar char="q"/>
            </a:pPr>
            <a:r>
              <a:rPr lang="en-US" sz="2400" b="1" dirty="0">
                <a:solidFill>
                  <a:srgbClr val="000000"/>
                </a:solidFill>
              </a:rPr>
              <a:t>Behavior (B)</a:t>
            </a:r>
            <a:r>
              <a:rPr lang="en-US" sz="2400" dirty="0">
                <a:solidFill>
                  <a:srgbClr val="000000"/>
                </a:solidFill>
              </a:rPr>
              <a:t>: Behaviors are observable actions that are supposed to be accomplished by the end of the lesson. </a:t>
            </a:r>
          </a:p>
          <a:p>
            <a:pPr algn="l"/>
            <a:r>
              <a:rPr lang="en-RW" sz="2400" dirty="0">
                <a:effectLst/>
                <a:ea typeface="Aptos" panose="020B0004020202020204" pitchFamily="34" charset="0"/>
                <a:cs typeface="Times New Roman" panose="02020603050405020304" pitchFamily="18" charset="0"/>
              </a:rPr>
              <a:t>This component specifies </a:t>
            </a:r>
            <a:r>
              <a:rPr lang="en-RW" sz="2400" b="1" dirty="0">
                <a:effectLst/>
                <a:ea typeface="Aptos" panose="020B0004020202020204" pitchFamily="34" charset="0"/>
                <a:cs typeface="Times New Roman" panose="02020603050405020304" pitchFamily="18" charset="0"/>
              </a:rPr>
              <a:t>what</a:t>
            </a:r>
            <a:r>
              <a:rPr lang="en-RW" sz="2400" dirty="0">
                <a:effectLst/>
                <a:ea typeface="Aptos" panose="020B0004020202020204" pitchFamily="34" charset="0"/>
                <a:cs typeface="Times New Roman" panose="02020603050405020304" pitchFamily="18" charset="0"/>
              </a:rPr>
              <a:t> the learner is expected to do. </a:t>
            </a:r>
            <a:endParaRPr lang="en-US" sz="2400" dirty="0">
              <a:effectLst/>
              <a:ea typeface="Aptos" panose="020B0004020202020204" pitchFamily="34" charset="0"/>
              <a:cs typeface="Times New Roman" panose="02020603050405020304" pitchFamily="18" charset="0"/>
            </a:endParaRPr>
          </a:p>
          <a:p>
            <a:pPr algn="l"/>
            <a:r>
              <a:rPr lang="en-RW" sz="2400" dirty="0">
                <a:effectLst/>
                <a:ea typeface="Aptos" panose="020B0004020202020204" pitchFamily="34" charset="0"/>
                <a:cs typeface="Times New Roman" panose="02020603050405020304" pitchFamily="18" charset="0"/>
              </a:rPr>
              <a:t>It refers to the observable and measurable action or </a:t>
            </a:r>
            <a:r>
              <a:rPr lang="en-RW" sz="2400" dirty="0" err="1">
                <a:effectLst/>
                <a:ea typeface="Aptos" panose="020B0004020202020204" pitchFamily="34" charset="0"/>
                <a:cs typeface="Times New Roman" panose="02020603050405020304" pitchFamily="18" charset="0"/>
              </a:rPr>
              <a:t>behavior</a:t>
            </a:r>
            <a:r>
              <a:rPr lang="en-RW" sz="2400" dirty="0">
                <a:effectLst/>
                <a:ea typeface="Aptos" panose="020B0004020202020204" pitchFamily="34" charset="0"/>
                <a:cs typeface="Times New Roman" panose="02020603050405020304" pitchFamily="18" charset="0"/>
              </a:rPr>
              <a:t> the learner should be able to perform after the learning experience</a:t>
            </a:r>
            <a:endParaRPr lang="en-US" sz="2400" dirty="0">
              <a:solidFill>
                <a:srgbClr val="000000"/>
              </a:solidFill>
            </a:endParaRPr>
          </a:p>
          <a:p>
            <a:pPr algn="l"/>
            <a:r>
              <a:rPr lang="en-US" sz="2400" dirty="0">
                <a:solidFill>
                  <a:srgbClr val="000000"/>
                </a:solidFill>
              </a:rPr>
              <a:t> A clear learning objective should  have </a:t>
            </a:r>
            <a:r>
              <a:rPr lang="en-US" sz="2400" b="1" dirty="0">
                <a:solidFill>
                  <a:srgbClr val="000000"/>
                </a:solidFill>
              </a:rPr>
              <a:t>an action verb </a:t>
            </a:r>
            <a:r>
              <a:rPr lang="en-US" sz="2400" dirty="0">
                <a:solidFill>
                  <a:srgbClr val="000000"/>
                </a:solidFill>
              </a:rPr>
              <a:t>that demonstrates the skills, Knowledge and attitudes to be acquired.</a:t>
            </a:r>
          </a:p>
          <a:p>
            <a:r>
              <a:rPr lang="en-US" sz="2400" dirty="0">
                <a:solidFill>
                  <a:srgbClr val="000000"/>
                </a:solidFill>
              </a:rPr>
              <a:t>The action verbs should be able used :explain, identify, analyze, list, draw, </a:t>
            </a:r>
            <a:r>
              <a:rPr lang="en-US" sz="2400" dirty="0">
                <a:solidFill>
                  <a:srgbClr val="000000"/>
                </a:solidFill>
                <a:cs typeface="Times New Roman" panose="02020603050405020304" pitchFamily="18" charset="0"/>
              </a:rPr>
              <a:t>w</a:t>
            </a:r>
            <a:r>
              <a:rPr lang="en-RW" sz="2400" dirty="0">
                <a:effectLst/>
                <a:ea typeface="Aptos" panose="020B0004020202020204" pitchFamily="34" charset="0"/>
                <a:cs typeface="Times New Roman" panose="02020603050405020304" pitchFamily="18" charset="0"/>
              </a:rPr>
              <a:t>rite, </a:t>
            </a:r>
            <a:r>
              <a:rPr lang="en-US" sz="2400" dirty="0">
                <a:effectLst/>
                <a:ea typeface="Aptos" panose="020B0004020202020204" pitchFamily="34" charset="0"/>
                <a:cs typeface="Times New Roman" panose="02020603050405020304" pitchFamily="18" charset="0"/>
              </a:rPr>
              <a:t>d</a:t>
            </a:r>
            <a:r>
              <a:rPr lang="en-RW" sz="2400" dirty="0" err="1">
                <a:effectLst/>
                <a:ea typeface="Aptos" panose="020B0004020202020204" pitchFamily="34" charset="0"/>
                <a:cs typeface="Times New Roman" panose="02020603050405020304" pitchFamily="18" charset="0"/>
              </a:rPr>
              <a:t>emonstrate</a:t>
            </a:r>
            <a:r>
              <a:rPr lang="en-RW" sz="2400" dirty="0">
                <a:effectLst/>
                <a:ea typeface="Aptos" panose="020B0004020202020204" pitchFamily="34" charset="0"/>
                <a:cs typeface="Times New Roman" panose="02020603050405020304" pitchFamily="18" charset="0"/>
              </a:rPr>
              <a:t>,</a:t>
            </a:r>
            <a:r>
              <a:rPr lang="en-US" sz="2400" dirty="0">
                <a:effectLst/>
                <a:ea typeface="Aptos" panose="020B0004020202020204" pitchFamily="34" charset="0"/>
                <a:cs typeface="Times New Roman" panose="02020603050405020304" pitchFamily="18" charset="0"/>
              </a:rPr>
              <a:t> c</a:t>
            </a:r>
            <a:r>
              <a:rPr lang="en-RW" sz="2400" dirty="0" err="1">
                <a:effectLst/>
                <a:ea typeface="Aptos" panose="020B0004020202020204" pitchFamily="34" charset="0"/>
                <a:cs typeface="Times New Roman" panose="02020603050405020304" pitchFamily="18" charset="0"/>
              </a:rPr>
              <a:t>alculate</a:t>
            </a:r>
            <a:r>
              <a:rPr lang="en-RW" sz="2400" dirty="0">
                <a:effectLst/>
                <a:ea typeface="Aptos" panose="020B0004020202020204" pitchFamily="34" charset="0"/>
                <a:cs typeface="Times New Roman" panose="02020603050405020304" pitchFamily="18" charset="0"/>
              </a:rPr>
              <a:t>,</a:t>
            </a:r>
            <a:r>
              <a:rPr lang="en-US" sz="2400" dirty="0">
                <a:effectLst/>
                <a:ea typeface="Aptos" panose="020B0004020202020204" pitchFamily="34" charset="0"/>
                <a:cs typeface="Times New Roman" panose="02020603050405020304" pitchFamily="18" charset="0"/>
              </a:rPr>
              <a:t> </a:t>
            </a:r>
            <a:r>
              <a:rPr lang="en-US" sz="2400" dirty="0">
                <a:ea typeface="Aptos" panose="020B0004020202020204" pitchFamily="34" charset="0"/>
                <a:cs typeface="Times New Roman" panose="02020603050405020304" pitchFamily="18" charset="0"/>
              </a:rPr>
              <a:t>d</a:t>
            </a:r>
            <a:r>
              <a:rPr lang="en-RW" sz="2400" dirty="0">
                <a:effectLst/>
                <a:ea typeface="Aptos" panose="020B0004020202020204" pitchFamily="34" charset="0"/>
                <a:cs typeface="Times New Roman" panose="02020603050405020304" pitchFamily="18" charset="0"/>
              </a:rPr>
              <a:t>escribe</a:t>
            </a:r>
            <a:r>
              <a:rPr lang="en-US" sz="2400" dirty="0">
                <a:effectLst/>
                <a:ea typeface="Aptos" panose="020B0004020202020204" pitchFamily="34" charset="0"/>
                <a:cs typeface="Times New Roman" panose="02020603050405020304" pitchFamily="18" charset="0"/>
              </a:rPr>
              <a:t>, </a:t>
            </a:r>
            <a:r>
              <a:rPr lang="en-US" sz="2400" dirty="0">
                <a:solidFill>
                  <a:srgbClr val="000000"/>
                </a:solidFill>
              </a:rPr>
              <a:t>etc.</a:t>
            </a:r>
            <a:endParaRPr lang="en-US" sz="2400" b="1" dirty="0">
              <a:solidFill>
                <a:srgbClr val="000000"/>
              </a:solidFill>
            </a:endParaRPr>
          </a:p>
          <a:p>
            <a:endParaRPr lang="en-RW" dirty="0"/>
          </a:p>
        </p:txBody>
      </p:sp>
    </p:spTree>
    <p:extLst>
      <p:ext uri="{BB962C8B-B14F-4D97-AF65-F5344CB8AC3E}">
        <p14:creationId xmlns:p14="http://schemas.microsoft.com/office/powerpoint/2010/main" val="42083908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6BF4-9BE0-F714-83DD-C3DDA2BB9370}"/>
              </a:ext>
            </a:extLst>
          </p:cNvPr>
          <p:cNvSpPr>
            <a:spLocks noGrp="1"/>
          </p:cNvSpPr>
          <p:nvPr>
            <p:ph type="title"/>
          </p:nvPr>
        </p:nvSpPr>
        <p:spPr/>
        <p:txBody>
          <a:bodyPr>
            <a:normAutofit/>
          </a:bodyPr>
          <a:lstStyle/>
          <a:p>
            <a:r>
              <a:rPr lang="en-US" sz="3200" b="1" dirty="0"/>
              <a:t>The four components of a clear learning objective</a:t>
            </a:r>
            <a:endParaRPr lang="en-US" sz="3200" dirty="0"/>
          </a:p>
        </p:txBody>
      </p:sp>
      <p:sp>
        <p:nvSpPr>
          <p:cNvPr id="3" name="Content Placeholder 2">
            <a:extLst>
              <a:ext uri="{FF2B5EF4-FFF2-40B4-BE49-F238E27FC236}">
                <a16:creationId xmlns:a16="http://schemas.microsoft.com/office/drawing/2014/main" id="{27544BFD-74C9-E058-B8C0-4E1FE5A99F95}"/>
              </a:ext>
            </a:extLst>
          </p:cNvPr>
          <p:cNvSpPr>
            <a:spLocks noGrp="1"/>
          </p:cNvSpPr>
          <p:nvPr>
            <p:ph idx="1"/>
          </p:nvPr>
        </p:nvSpPr>
        <p:spPr>
          <a:xfrm>
            <a:off x="1022555" y="1600200"/>
            <a:ext cx="9188245" cy="4983162"/>
          </a:xfrm>
        </p:spPr>
        <p:txBody>
          <a:bodyPr>
            <a:normAutofit/>
          </a:bodyPr>
          <a:lstStyle/>
          <a:p>
            <a:pPr lvl="1" algn="just"/>
            <a:r>
              <a:rPr lang="en-US" dirty="0">
                <a:solidFill>
                  <a:srgbClr val="000000"/>
                </a:solidFill>
                <a:latin typeface="Times New Roman" panose="02020603050405020304" pitchFamily="18" charset="0"/>
                <a:cs typeface="Times New Roman" panose="02020603050405020304" pitchFamily="18" charset="0"/>
              </a:rPr>
              <a:t>It is important to </a:t>
            </a:r>
            <a:r>
              <a:rPr lang="en-US" b="1" dirty="0">
                <a:solidFill>
                  <a:srgbClr val="000000"/>
                </a:solidFill>
                <a:latin typeface="Times New Roman" panose="02020603050405020304" pitchFamily="18" charset="0"/>
                <a:cs typeface="Times New Roman" panose="02020603050405020304" pitchFamily="18" charset="0"/>
              </a:rPr>
              <a:t>avoid general verbs </a:t>
            </a:r>
            <a:r>
              <a:rPr lang="en-US" dirty="0">
                <a:solidFill>
                  <a:srgbClr val="000000"/>
                </a:solidFill>
                <a:latin typeface="Times New Roman" panose="02020603050405020304" pitchFamily="18" charset="0"/>
                <a:cs typeface="Times New Roman" panose="02020603050405020304" pitchFamily="18" charset="0"/>
              </a:rPr>
              <a:t>such as ‘know’ and ‘understand’ as they may not be measurable and thus present a lot of problems when it comes to assessing the effectiveness of the lesson. </a:t>
            </a:r>
          </a:p>
          <a:p>
            <a:pPr lvl="1" algn="just"/>
            <a:r>
              <a:rPr lang="en-US" sz="2400" dirty="0">
                <a:solidFill>
                  <a:srgbClr val="000000"/>
                </a:solidFill>
                <a:latin typeface="Times New Roman" panose="02020603050405020304" pitchFamily="18" charset="0"/>
                <a:cs typeface="Times New Roman" panose="02020603050405020304" pitchFamily="18" charset="0"/>
              </a:rPr>
              <a:t>For instance, it is better to have an objective that says, “Learners will be able to list important markets for electronic products,” rather than “learners will know the important markets for electronic products.”</a:t>
            </a:r>
          </a:p>
          <a:p>
            <a:endParaRPr lang="en-US" dirty="0"/>
          </a:p>
        </p:txBody>
      </p:sp>
    </p:spTree>
    <p:extLst>
      <p:ext uri="{BB962C8B-B14F-4D97-AF65-F5344CB8AC3E}">
        <p14:creationId xmlns:p14="http://schemas.microsoft.com/office/powerpoint/2010/main" val="25107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5B7A-0799-3C28-09D3-C888AF2AEED5}"/>
              </a:ext>
            </a:extLst>
          </p:cNvPr>
          <p:cNvSpPr>
            <a:spLocks noGrp="1"/>
          </p:cNvSpPr>
          <p:nvPr>
            <p:ph type="title"/>
          </p:nvPr>
        </p:nvSpPr>
        <p:spPr/>
        <p:txBody>
          <a:bodyPr>
            <a:normAutofit/>
          </a:bodyPr>
          <a:lstStyle/>
          <a:p>
            <a:r>
              <a:rPr lang="en-US" sz="3200" b="1" dirty="0"/>
              <a:t>The four components of a clear learning objective</a:t>
            </a:r>
            <a:endParaRPr lang="en-US" sz="3200" dirty="0"/>
          </a:p>
        </p:txBody>
      </p:sp>
      <p:sp>
        <p:nvSpPr>
          <p:cNvPr id="3" name="Content Placeholder 2">
            <a:extLst>
              <a:ext uri="{FF2B5EF4-FFF2-40B4-BE49-F238E27FC236}">
                <a16:creationId xmlns:a16="http://schemas.microsoft.com/office/drawing/2014/main" id="{5EA389E1-A36C-2B1A-4FD8-ADD1AC791808}"/>
              </a:ext>
            </a:extLst>
          </p:cNvPr>
          <p:cNvSpPr>
            <a:spLocks noGrp="1"/>
          </p:cNvSpPr>
          <p:nvPr>
            <p:ph idx="1"/>
          </p:nvPr>
        </p:nvSpPr>
        <p:spPr>
          <a:xfrm>
            <a:off x="838200" y="1690689"/>
            <a:ext cx="9711814" cy="4651118"/>
          </a:xfrm>
        </p:spPr>
        <p:txBody>
          <a:bodyPr>
            <a:normAutofit/>
          </a:bodyPr>
          <a:lstStyle/>
          <a:p>
            <a:pPr algn="just">
              <a:buFont typeface="Wingdings" panose="05000000000000000000" pitchFamily="2" charset="2"/>
              <a:buChar char="q"/>
            </a:pPr>
            <a:r>
              <a:rPr lang="en-US" sz="2400" b="1" dirty="0">
                <a:solidFill>
                  <a:srgbClr val="000000"/>
                </a:solidFill>
                <a:latin typeface="Times New Roman" panose="02020603050405020304" pitchFamily="18" charset="0"/>
                <a:cs typeface="Times New Roman" panose="02020603050405020304" pitchFamily="18" charset="0"/>
              </a:rPr>
              <a:t>Condition (C): </a:t>
            </a:r>
            <a:r>
              <a:rPr lang="en-US" sz="2400" dirty="0">
                <a:solidFill>
                  <a:srgbClr val="000000"/>
                </a:solidFill>
                <a:latin typeface="Times New Roman" panose="02020603050405020304" pitchFamily="18" charset="0"/>
                <a:cs typeface="Times New Roman" panose="02020603050405020304" pitchFamily="18" charset="0"/>
              </a:rPr>
              <a:t>Learning objectives should identify under which conditions a given skill or knowledge must be achieved by the learner. </a:t>
            </a:r>
          </a:p>
          <a:p>
            <a:pPr algn="just"/>
            <a:r>
              <a:rPr lang="en-US" sz="2400" dirty="0">
                <a:solidFill>
                  <a:srgbClr val="000000"/>
                </a:solidFill>
                <a:latin typeface="Times New Roman" panose="02020603050405020304" pitchFamily="18" charset="0"/>
                <a:cs typeface="Times New Roman" panose="02020603050405020304" pitchFamily="18" charset="0"/>
              </a:rPr>
              <a:t>Conditions under which given tasks will be performed, under which the learner will perform the </a:t>
            </a:r>
            <a:r>
              <a:rPr lang="en-US" sz="2400" dirty="0" err="1">
                <a:solidFill>
                  <a:srgbClr val="000000"/>
                </a:solidFill>
                <a:latin typeface="Times New Roman" panose="02020603050405020304" pitchFamily="18" charset="0"/>
                <a:cs typeface="Times New Roman" panose="02020603050405020304" pitchFamily="18" charset="0"/>
              </a:rPr>
              <a:t>behaviour</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a:solidFill>
                  <a:srgbClr val="000000"/>
                </a:solidFill>
                <a:latin typeface="Times New Roman" panose="02020603050405020304" pitchFamily="18" charset="0"/>
                <a:cs typeface="Times New Roman" panose="02020603050405020304" pitchFamily="18" charset="0"/>
              </a:rPr>
              <a:t>The conditions may include time, tools, place, resources, environment and circumstances </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under which the learner is expected to perform the </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or </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in which the task will be performed</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t>
            </a:r>
          </a:p>
          <a:p>
            <a:pPr algn="just"/>
            <a:r>
              <a:rPr lang="en-RW" sz="2400" b="1" dirty="0">
                <a:effectLst/>
                <a:latin typeface="Times New Roman" panose="02020603050405020304" pitchFamily="18" charset="0"/>
                <a:ea typeface="Aptos" panose="020B0004020202020204" pitchFamily="34" charset="0"/>
                <a:cs typeface="Times New Roman" panose="02020603050405020304" pitchFamily="18" charset="0"/>
              </a:rPr>
              <a:t>Example</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Using </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or without </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a calculator,</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a:latin typeface="Times New Roman" panose="02020603050405020304" pitchFamily="18" charset="0"/>
                <a:ea typeface="Aptos" panose="020B0004020202020204" pitchFamily="34" charset="0"/>
                <a:cs typeface="Times New Roman" panose="02020603050405020304" pitchFamily="18" charset="0"/>
              </a:rPr>
              <a:t>w</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ithout</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or referring to the</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notes</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err="1">
                <a:effectLst/>
                <a:latin typeface="Times New Roman" panose="02020603050405020304" pitchFamily="18" charset="0"/>
                <a:ea typeface="Aptos" panose="020B0004020202020204" pitchFamily="34" charset="0"/>
                <a:cs typeface="Times New Roman" panose="02020603050405020304" pitchFamily="18" charset="0"/>
              </a:rPr>
              <a:t>i</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n a classroom setting,</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a:latin typeface="Times New Roman" panose="02020603050405020304" pitchFamily="18" charset="0"/>
                <a:ea typeface="Aptos" panose="020B0004020202020204" pitchFamily="34" charset="0"/>
                <a:cs typeface="Times New Roman" panose="02020603050405020304" pitchFamily="18" charset="0"/>
              </a:rPr>
              <a:t>a</a:t>
            </a:r>
            <a:r>
              <a:rPr lang="en-RW" sz="2400" dirty="0" err="1">
                <a:effectLst/>
                <a:latin typeface="Times New Roman" panose="02020603050405020304" pitchFamily="18" charset="0"/>
                <a:ea typeface="Aptos" panose="020B0004020202020204" pitchFamily="34" charset="0"/>
                <a:cs typeface="Times New Roman" panose="02020603050405020304" pitchFamily="18" charset="0"/>
              </a:rPr>
              <a:t>fter</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 reading the article,</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referring to a chart, or a map; while being monitored, on boat, in class, </a:t>
            </a:r>
            <a:r>
              <a:rPr lang="en-RW" sz="2400" dirty="0">
                <a:effectLst/>
                <a:latin typeface="Times New Roman" panose="02020603050405020304" pitchFamily="18" charset="0"/>
                <a:ea typeface="Aptos" panose="020B0004020202020204" pitchFamily="34" charset="0"/>
                <a:cs typeface="Times New Roman" panose="02020603050405020304" pitchFamily="18" charset="0"/>
              </a:rPr>
              <a:t>etc.</a:t>
            </a:r>
            <a:endParaRPr lang="en-US" sz="24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RW" sz="1800" dirty="0">
              <a:effectLst/>
              <a:latin typeface="Aptos" panose="020B0004020202020204" pitchFamily="34" charset="0"/>
              <a:ea typeface="Aptos" panose="020B0004020202020204" pitchFamily="34" charset="0"/>
              <a:cs typeface="Times New Roman" panose="02020603050405020304" pitchFamily="18" charset="0"/>
            </a:endParaRPr>
          </a:p>
          <a:p>
            <a:pPr algn="just">
              <a:buFont typeface="Wingdings" panose="05000000000000000000" pitchFamily="2" charset="2"/>
              <a:buChar char="q"/>
            </a:pPr>
            <a:endParaRPr lang="en-US" sz="2400" dirty="0">
              <a:solidFill>
                <a:srgbClr val="000000"/>
              </a:solidFill>
              <a:latin typeface="Maven Pro"/>
            </a:endParaRPr>
          </a:p>
        </p:txBody>
      </p:sp>
    </p:spTree>
    <p:extLst>
      <p:ext uri="{BB962C8B-B14F-4D97-AF65-F5344CB8AC3E}">
        <p14:creationId xmlns:p14="http://schemas.microsoft.com/office/powerpoint/2010/main" val="1448799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CA42-BBF5-F0D2-94EC-DA9CA7D83031}"/>
              </a:ext>
            </a:extLst>
          </p:cNvPr>
          <p:cNvSpPr>
            <a:spLocks noGrp="1"/>
          </p:cNvSpPr>
          <p:nvPr>
            <p:ph type="title"/>
          </p:nvPr>
        </p:nvSpPr>
        <p:spPr/>
        <p:txBody>
          <a:bodyPr/>
          <a:lstStyle/>
          <a:p>
            <a:r>
              <a:rPr lang="en-US" sz="3200" b="1" dirty="0"/>
              <a:t>The four components of a clear learning objective</a:t>
            </a:r>
            <a:endParaRPr lang="en-US" sz="3200" dirty="0"/>
          </a:p>
        </p:txBody>
      </p:sp>
      <p:sp>
        <p:nvSpPr>
          <p:cNvPr id="3" name="Content Placeholder 2">
            <a:extLst>
              <a:ext uri="{FF2B5EF4-FFF2-40B4-BE49-F238E27FC236}">
                <a16:creationId xmlns:a16="http://schemas.microsoft.com/office/drawing/2014/main" id="{167089F8-D673-EE9C-7080-2575D7535658}"/>
              </a:ext>
            </a:extLst>
          </p:cNvPr>
          <p:cNvSpPr>
            <a:spLocks noGrp="1"/>
          </p:cNvSpPr>
          <p:nvPr>
            <p:ph idx="1"/>
          </p:nvPr>
        </p:nvSpPr>
        <p:spPr/>
        <p:txBody>
          <a:bodyPr/>
          <a:lstStyle/>
          <a:p>
            <a:r>
              <a:rPr lang="en-US" sz="2400" dirty="0">
                <a:solidFill>
                  <a:srgbClr val="000000"/>
                </a:solidFill>
              </a:rPr>
              <a:t>By the end of this lesson, the learner should be able to take less </a:t>
            </a:r>
            <a:r>
              <a:rPr lang="en-US" sz="2400" b="1" dirty="0">
                <a:solidFill>
                  <a:srgbClr val="000000"/>
                </a:solidFill>
              </a:rPr>
              <a:t>than five minutes</a:t>
            </a:r>
            <a:r>
              <a:rPr lang="en-US" sz="2400" dirty="0">
                <a:solidFill>
                  <a:srgbClr val="000000"/>
                </a:solidFill>
              </a:rPr>
              <a:t> to successfully calculate the area of a rectangle. </a:t>
            </a:r>
          </a:p>
          <a:p>
            <a:r>
              <a:rPr lang="en-US" sz="2400" dirty="0">
                <a:solidFill>
                  <a:srgbClr val="000000"/>
                </a:solidFill>
              </a:rPr>
              <a:t>Here the phrase “</a:t>
            </a:r>
            <a:r>
              <a:rPr lang="en-US" sz="2400" b="1" dirty="0">
                <a:solidFill>
                  <a:srgbClr val="000000"/>
                </a:solidFill>
              </a:rPr>
              <a:t>less than five minutes</a:t>
            </a:r>
            <a:r>
              <a:rPr lang="en-US" sz="2400" dirty="0">
                <a:solidFill>
                  <a:srgbClr val="000000"/>
                </a:solidFill>
              </a:rPr>
              <a:t>” represents the condition.</a:t>
            </a:r>
          </a:p>
          <a:p>
            <a:r>
              <a:rPr lang="en-US" sz="2400" dirty="0"/>
              <a:t>The teacher want to answer the questions:</a:t>
            </a:r>
          </a:p>
          <a:p>
            <a:pPr>
              <a:buFont typeface="Wingdings" panose="05000000000000000000" pitchFamily="2" charset="2"/>
              <a:buChar char="Ø"/>
            </a:pPr>
            <a:r>
              <a:rPr lang="en-US" sz="2400" dirty="0"/>
              <a:t>What will you give or not give the learner to use?</a:t>
            </a:r>
          </a:p>
          <a:p>
            <a:pPr>
              <a:buFont typeface="Wingdings" panose="05000000000000000000" pitchFamily="2" charset="2"/>
              <a:buChar char="Ø"/>
            </a:pPr>
            <a:r>
              <a:rPr lang="en-US" sz="2400" dirty="0"/>
              <a:t>What will the environment be?</a:t>
            </a:r>
          </a:p>
        </p:txBody>
      </p:sp>
    </p:spTree>
    <p:extLst>
      <p:ext uri="{BB962C8B-B14F-4D97-AF65-F5344CB8AC3E}">
        <p14:creationId xmlns:p14="http://schemas.microsoft.com/office/powerpoint/2010/main" val="36369750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59E8-4DEC-6052-586C-5748A1A14CF5}"/>
              </a:ext>
            </a:extLst>
          </p:cNvPr>
          <p:cNvSpPr>
            <a:spLocks noGrp="1"/>
          </p:cNvSpPr>
          <p:nvPr>
            <p:ph type="title"/>
          </p:nvPr>
        </p:nvSpPr>
        <p:spPr/>
        <p:txBody>
          <a:bodyPr>
            <a:normAutofit/>
          </a:bodyPr>
          <a:lstStyle/>
          <a:p>
            <a:r>
              <a:rPr lang="en-US" sz="3200" b="1" dirty="0"/>
              <a:t>The four components of a clear learning objective</a:t>
            </a:r>
            <a:endParaRPr lang="en-RW" sz="3200" dirty="0"/>
          </a:p>
        </p:txBody>
      </p:sp>
      <p:sp>
        <p:nvSpPr>
          <p:cNvPr id="3" name="Content Placeholder 2">
            <a:extLst>
              <a:ext uri="{FF2B5EF4-FFF2-40B4-BE49-F238E27FC236}">
                <a16:creationId xmlns:a16="http://schemas.microsoft.com/office/drawing/2014/main" id="{78D1355B-5541-8F77-E79B-4027953B0FE3}"/>
              </a:ext>
            </a:extLst>
          </p:cNvPr>
          <p:cNvSpPr>
            <a:spLocks noGrp="1"/>
          </p:cNvSpPr>
          <p:nvPr>
            <p:ph idx="1"/>
          </p:nvPr>
        </p:nvSpPr>
        <p:spPr>
          <a:xfrm>
            <a:off x="838200" y="1825625"/>
            <a:ext cx="9751142" cy="4667250"/>
          </a:xfrm>
        </p:spPr>
        <p:txBody>
          <a:bodyPr>
            <a:normAutofit fontScale="92500" lnSpcReduction="10000"/>
          </a:bodyPr>
          <a:lstStyle/>
          <a:p>
            <a:pPr algn="just">
              <a:lnSpc>
                <a:spcPct val="107000"/>
              </a:lnSpc>
              <a:spcAft>
                <a:spcPts val="800"/>
              </a:spcAft>
              <a:buFont typeface="Wingdings" panose="05000000000000000000" pitchFamily="2" charset="2"/>
              <a:buChar char="q"/>
            </a:pPr>
            <a:r>
              <a:rPr lang="en-RW" sz="2600" b="1" dirty="0">
                <a:effectLst/>
                <a:latin typeface="Times New Roman" panose="02020603050405020304" pitchFamily="18" charset="0"/>
                <a:ea typeface="Aptos" panose="020B0004020202020204" pitchFamily="34" charset="0"/>
                <a:cs typeface="Times New Roman" panose="02020603050405020304" pitchFamily="18" charset="0"/>
              </a:rPr>
              <a:t>Degree (D)</a:t>
            </a:r>
            <a:r>
              <a:rPr lang="en-US" sz="2600" b="1" dirty="0">
                <a:latin typeface="Times New Roman" panose="02020603050405020304" pitchFamily="18" charset="0"/>
                <a:ea typeface="Aptos" panose="020B0004020202020204" pitchFamily="34" charset="0"/>
                <a:cs typeface="Times New Roman" panose="02020603050405020304" pitchFamily="18" charset="0"/>
              </a:rPr>
              <a:t>: </a:t>
            </a:r>
            <a:r>
              <a:rPr lang="en-RW" sz="2600" dirty="0">
                <a:effectLst/>
                <a:latin typeface="Times New Roman" panose="02020603050405020304" pitchFamily="18" charset="0"/>
                <a:ea typeface="Aptos" panose="020B0004020202020204" pitchFamily="34" charset="0"/>
                <a:cs typeface="Times New Roman" panose="02020603050405020304" pitchFamily="18" charset="0"/>
              </a:rPr>
              <a:t>This defines the </a:t>
            </a:r>
            <a:r>
              <a:rPr lang="en-RW" sz="2600" b="1" dirty="0">
                <a:effectLst/>
                <a:latin typeface="Times New Roman" panose="02020603050405020304" pitchFamily="18" charset="0"/>
                <a:ea typeface="Aptos" panose="020B0004020202020204" pitchFamily="34" charset="0"/>
                <a:cs typeface="Times New Roman" panose="02020603050405020304" pitchFamily="18" charset="0"/>
              </a:rPr>
              <a:t>level of proficiency</a:t>
            </a:r>
            <a:r>
              <a:rPr lang="en-RW" sz="2600" dirty="0">
                <a:effectLst/>
                <a:latin typeface="Times New Roman" panose="02020603050405020304" pitchFamily="18" charset="0"/>
                <a:ea typeface="Aptos" panose="020B0004020202020204" pitchFamily="34" charset="0"/>
                <a:cs typeface="Times New Roman" panose="02020603050405020304" pitchFamily="18" charset="0"/>
              </a:rPr>
              <a:t> or the standard the learner needs to achieve. </a:t>
            </a:r>
            <a:endParaRPr lang="en-US" sz="26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RW" sz="2600" dirty="0">
                <a:effectLst/>
                <a:latin typeface="Times New Roman" panose="02020603050405020304" pitchFamily="18" charset="0"/>
                <a:ea typeface="Aptos" panose="020B0004020202020204" pitchFamily="34" charset="0"/>
                <a:cs typeface="Times New Roman" panose="02020603050405020304" pitchFamily="18" charset="0"/>
              </a:rPr>
              <a:t>It specifies how well the learner should perform the </a:t>
            </a:r>
            <a:r>
              <a:rPr lang="en-RW" sz="2600" dirty="0" err="1">
                <a:effectLst/>
                <a:latin typeface="Times New Roman" panose="02020603050405020304" pitchFamily="18" charset="0"/>
                <a:ea typeface="Aptos" panose="020B0004020202020204" pitchFamily="34" charset="0"/>
                <a:cs typeface="Times New Roman" panose="02020603050405020304" pitchFamily="18" charset="0"/>
              </a:rPr>
              <a:t>behavior</a:t>
            </a:r>
            <a:r>
              <a:rPr lang="en-RW" sz="2600" dirty="0">
                <a:effectLst/>
                <a:latin typeface="Times New Roman" panose="02020603050405020304" pitchFamily="18" charset="0"/>
                <a:ea typeface="Aptos" panose="020B0004020202020204" pitchFamily="34" charset="0"/>
                <a:cs typeface="Times New Roman" panose="02020603050405020304" pitchFamily="18" charset="0"/>
              </a:rPr>
              <a:t> and may include criteria such as accuracy, speed, or completeness.</a:t>
            </a:r>
            <a:endParaRPr lang="en-US" sz="26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RW" sz="2600" b="1" dirty="0">
                <a:effectLst/>
                <a:latin typeface="Times New Roman" panose="02020603050405020304" pitchFamily="18" charset="0"/>
                <a:ea typeface="Aptos" panose="020B0004020202020204" pitchFamily="34" charset="0"/>
                <a:cs typeface="Times New Roman" panose="02020603050405020304" pitchFamily="18" charset="0"/>
              </a:rPr>
              <a:t>Example</a:t>
            </a:r>
            <a:r>
              <a:rPr lang="en-RW" sz="2600" dirty="0">
                <a:effectLst/>
                <a:latin typeface="Times New Roman" panose="02020603050405020304" pitchFamily="18" charset="0"/>
                <a:ea typeface="Aptos" panose="020B0004020202020204" pitchFamily="34" charset="0"/>
                <a:cs typeface="Times New Roman" panose="02020603050405020304" pitchFamily="18" charset="0"/>
              </a:rPr>
              <a:t>: With 90% accuracy</a:t>
            </a:r>
            <a:r>
              <a:rPr lang="en-US" sz="2600" dirty="0">
                <a:effectLst/>
                <a:latin typeface="Times New Roman" panose="02020603050405020304" pitchFamily="18" charset="0"/>
                <a:ea typeface="Aptos" panose="020B0004020202020204" pitchFamily="34" charset="0"/>
                <a:cs typeface="Times New Roman" panose="02020603050405020304" pitchFamily="18" charset="0"/>
              </a:rPr>
              <a:t> or accurately</a:t>
            </a:r>
            <a:r>
              <a:rPr lang="en-RW" sz="26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2600" dirty="0">
                <a:effectLst/>
                <a:latin typeface="Times New Roman" panose="02020603050405020304" pitchFamily="18" charset="0"/>
                <a:ea typeface="Aptos" panose="020B0004020202020204" pitchFamily="34" charset="0"/>
                <a:cs typeface="Times New Roman" panose="02020603050405020304" pitchFamily="18" charset="0"/>
              </a:rPr>
              <a:t> </a:t>
            </a:r>
            <a:r>
              <a:rPr lang="en-RW" sz="2600" dirty="0">
                <a:effectLst/>
                <a:latin typeface="Times New Roman" panose="02020603050405020304" pitchFamily="18" charset="0"/>
                <a:ea typeface="Aptos" panose="020B0004020202020204" pitchFamily="34" charset="0"/>
                <a:cs typeface="Times New Roman" panose="02020603050405020304" pitchFamily="18" charset="0"/>
              </a:rPr>
              <a:t> under 10 minutes,</a:t>
            </a:r>
            <a:r>
              <a:rPr lang="en-US" sz="26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600" dirty="0">
                <a:latin typeface="Times New Roman" panose="02020603050405020304" pitchFamily="18" charset="0"/>
                <a:ea typeface="Aptos" panose="020B0004020202020204" pitchFamily="34" charset="0"/>
                <a:cs typeface="Times New Roman" panose="02020603050405020304" pitchFamily="18" charset="0"/>
              </a:rPr>
              <a:t>a</a:t>
            </a:r>
            <a:r>
              <a:rPr lang="en-RW" sz="2600" dirty="0">
                <a:effectLst/>
                <a:latin typeface="Times New Roman" panose="02020603050405020304" pitchFamily="18" charset="0"/>
                <a:ea typeface="Aptos" panose="020B0004020202020204" pitchFamily="34" charset="0"/>
                <a:cs typeface="Times New Roman" panose="02020603050405020304" pitchFamily="18" charset="0"/>
              </a:rPr>
              <a:t>t a rate of 20 words per minute,</a:t>
            </a:r>
            <a:r>
              <a:rPr lang="en-US" sz="26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600" dirty="0">
                <a:latin typeface="Times New Roman" panose="02020603050405020304" pitchFamily="18" charset="0"/>
                <a:ea typeface="Aptos" panose="020B0004020202020204" pitchFamily="34" charset="0"/>
                <a:cs typeface="Times New Roman" panose="02020603050405020304" pitchFamily="18" charset="0"/>
              </a:rPr>
              <a:t>w</a:t>
            </a:r>
            <a:r>
              <a:rPr lang="en-RW" sz="2600" dirty="0" err="1">
                <a:effectLst/>
                <a:latin typeface="Times New Roman" panose="02020603050405020304" pitchFamily="18" charset="0"/>
                <a:ea typeface="Aptos" panose="020B0004020202020204" pitchFamily="34" charset="0"/>
                <a:cs typeface="Times New Roman" panose="02020603050405020304" pitchFamily="18" charset="0"/>
              </a:rPr>
              <a:t>ithout</a:t>
            </a:r>
            <a:r>
              <a:rPr lang="en-RW" sz="2600" dirty="0">
                <a:effectLst/>
                <a:latin typeface="Times New Roman" panose="02020603050405020304" pitchFamily="18" charset="0"/>
                <a:ea typeface="Aptos" panose="020B0004020202020204" pitchFamily="34" charset="0"/>
                <a:cs typeface="Times New Roman" panose="02020603050405020304" pitchFamily="18" charset="0"/>
              </a:rPr>
              <a:t> error,</a:t>
            </a:r>
            <a:r>
              <a:rPr lang="en-US" sz="2600" dirty="0">
                <a:effectLst/>
                <a:latin typeface="Times New Roman" panose="02020603050405020304" pitchFamily="18" charset="0"/>
                <a:ea typeface="Aptos" panose="020B0004020202020204" pitchFamily="34" charset="0"/>
                <a:cs typeface="Times New Roman" panose="02020603050405020304" pitchFamily="18" charset="0"/>
              </a:rPr>
              <a:t> correctly, with confidence,</a:t>
            </a:r>
            <a:r>
              <a:rPr lang="en-RW" sz="2600" dirty="0">
                <a:effectLst/>
                <a:latin typeface="Times New Roman" panose="02020603050405020304" pitchFamily="18" charset="0"/>
                <a:ea typeface="Aptos" panose="020B0004020202020204" pitchFamily="34" charset="0"/>
                <a:cs typeface="Times New Roman" panose="02020603050405020304" pitchFamily="18" charset="0"/>
              </a:rPr>
              <a:t> etc.</a:t>
            </a:r>
            <a:endParaRPr lang="en-US" sz="26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600" dirty="0">
                <a:latin typeface="Times New Roman" panose="02020603050405020304" pitchFamily="18" charset="0"/>
                <a:cs typeface="Times New Roman" panose="02020603050405020304" pitchFamily="18" charset="0"/>
              </a:rPr>
              <a:t>The teacher may want to answer: How many?, How fast?, How well? </a:t>
            </a:r>
          </a:p>
          <a:p>
            <a:pPr algn="just">
              <a:lnSpc>
                <a:spcPct val="107000"/>
              </a:lnSpc>
              <a:spcAft>
                <a:spcPts val="800"/>
              </a:spcAft>
            </a:pPr>
            <a:r>
              <a:rPr lang="en-US" sz="2600" dirty="0">
                <a:solidFill>
                  <a:srgbClr val="000000"/>
                </a:solidFill>
                <a:latin typeface="Times New Roman" panose="02020603050405020304" pitchFamily="18" charset="0"/>
                <a:cs typeface="Times New Roman" panose="02020603050405020304" pitchFamily="18" charset="0"/>
              </a:rPr>
              <a:t>It is, therefore, important for a teacher to give the specifics of how a learner will be able to perform a given task in terms of </a:t>
            </a:r>
            <a:r>
              <a:rPr lang="en-US" sz="2600" b="1" dirty="0">
                <a:solidFill>
                  <a:srgbClr val="000000"/>
                </a:solidFill>
                <a:latin typeface="Times New Roman" panose="02020603050405020304" pitchFamily="18" charset="0"/>
                <a:cs typeface="Times New Roman" panose="02020603050405020304" pitchFamily="18" charset="0"/>
              </a:rPr>
              <a:t>quality, quantity and /or time measurements</a:t>
            </a:r>
            <a:r>
              <a:rPr lang="en-US" sz="2600" dirty="0">
                <a:solidFill>
                  <a:srgbClr val="000000"/>
                </a:solidFill>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a:lnSpc>
                <a:spcPct val="107000"/>
              </a:lnSpc>
              <a:spcAft>
                <a:spcPts val="800"/>
              </a:spcAft>
            </a:pPr>
            <a:endParaRPr lang="en-RW" sz="1800" dirty="0">
              <a:effectLst/>
              <a:latin typeface="Aptos" panose="020B0004020202020204" pitchFamily="34" charset="0"/>
              <a:ea typeface="Aptos" panose="020B0004020202020204" pitchFamily="34" charset="0"/>
              <a:cs typeface="Times New Roman" panose="02020603050405020304" pitchFamily="18" charset="0"/>
            </a:endParaRPr>
          </a:p>
          <a:p>
            <a:endParaRPr lang="en-RW" dirty="0"/>
          </a:p>
        </p:txBody>
      </p:sp>
    </p:spTree>
    <p:extLst>
      <p:ext uri="{BB962C8B-B14F-4D97-AF65-F5344CB8AC3E}">
        <p14:creationId xmlns:p14="http://schemas.microsoft.com/office/powerpoint/2010/main" val="1288534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A397-FC7F-239D-E1AF-3075DF37959B}"/>
              </a:ext>
            </a:extLst>
          </p:cNvPr>
          <p:cNvSpPr>
            <a:spLocks noGrp="1"/>
          </p:cNvSpPr>
          <p:nvPr>
            <p:ph type="title"/>
          </p:nvPr>
        </p:nvSpPr>
        <p:spPr/>
        <p:txBody>
          <a:bodyPr>
            <a:normAutofit/>
          </a:bodyPr>
          <a:lstStyle/>
          <a:p>
            <a:r>
              <a:rPr lang="en-US" sz="3200" b="1" dirty="0"/>
              <a:t>The four components of a clear learning objective</a:t>
            </a:r>
            <a:endParaRPr lang="en-US" sz="3200" dirty="0"/>
          </a:p>
        </p:txBody>
      </p:sp>
      <p:sp>
        <p:nvSpPr>
          <p:cNvPr id="3" name="Content Placeholder 2">
            <a:extLst>
              <a:ext uri="{FF2B5EF4-FFF2-40B4-BE49-F238E27FC236}">
                <a16:creationId xmlns:a16="http://schemas.microsoft.com/office/drawing/2014/main" id="{1A20F2D1-79BC-81FE-43E3-66933C088AC8}"/>
              </a:ext>
            </a:extLst>
          </p:cNvPr>
          <p:cNvSpPr>
            <a:spLocks noGrp="1"/>
          </p:cNvSpPr>
          <p:nvPr>
            <p:ph idx="1"/>
          </p:nvPr>
        </p:nvSpPr>
        <p:spPr>
          <a:xfrm>
            <a:off x="838200" y="1825625"/>
            <a:ext cx="9662652" cy="4351338"/>
          </a:xfrm>
        </p:spPr>
        <p:txBody>
          <a:bodyPr>
            <a:normAutofit/>
          </a:bodyPr>
          <a:lstStyle/>
          <a:p>
            <a:endParaRPr lang="en-US" sz="2400" dirty="0"/>
          </a:p>
          <a:p>
            <a:pPr algn="just"/>
            <a:r>
              <a:rPr lang="en-US" sz="2400" dirty="0">
                <a:solidFill>
                  <a:srgbClr val="000000"/>
                </a:solidFill>
                <a:latin typeface="Times New Roman" panose="02020603050405020304" pitchFamily="18" charset="0"/>
                <a:cs typeface="Times New Roman" panose="02020603050405020304" pitchFamily="18" charset="0"/>
              </a:rPr>
              <a:t>For example, in the objective, “…the learners should be able to identify the factors that contribute to the rise of Ghana Empire at 95% …” the phrase at 95% is the standard (</a:t>
            </a:r>
            <a:r>
              <a:rPr lang="en-US" sz="2400" dirty="0">
                <a:solidFill>
                  <a:srgbClr val="FF0000"/>
                </a:solidFill>
                <a:latin typeface="Times New Roman" panose="02020603050405020304" pitchFamily="18" charset="0"/>
                <a:cs typeface="Times New Roman" panose="02020603050405020304" pitchFamily="18" charset="0"/>
              </a:rPr>
              <a:t>Attention!!!% are not appreciated in Rwanda).</a:t>
            </a:r>
          </a:p>
          <a:p>
            <a:pPr algn="just"/>
            <a:r>
              <a:rPr lang="en-US" sz="2400" dirty="0">
                <a:solidFill>
                  <a:srgbClr val="FF0000"/>
                </a:solidFill>
                <a:latin typeface="Times New Roman" panose="02020603050405020304" pitchFamily="18" charset="0"/>
                <a:cs typeface="Times New Roman" panose="02020603050405020304" pitchFamily="18" charset="0"/>
              </a:rPr>
              <a:t>Better to say: </a:t>
            </a:r>
            <a:r>
              <a:rPr lang="en-US" sz="2400" dirty="0">
                <a:solidFill>
                  <a:srgbClr val="000000"/>
                </a:solidFill>
                <a:latin typeface="Times New Roman" panose="02020603050405020304" pitchFamily="18" charset="0"/>
                <a:cs typeface="Times New Roman" panose="02020603050405020304" pitchFamily="18" charset="0"/>
              </a:rPr>
              <a:t>the learner should be able to </a:t>
            </a:r>
            <a:r>
              <a:rPr lang="en-US" sz="2400" b="1" dirty="0">
                <a:solidFill>
                  <a:srgbClr val="000000"/>
                </a:solidFill>
                <a:latin typeface="Times New Roman" panose="02020603050405020304" pitchFamily="18" charset="0"/>
                <a:cs typeface="Times New Roman" panose="02020603050405020304" pitchFamily="18" charset="0"/>
              </a:rPr>
              <a:t>correctly</a:t>
            </a:r>
            <a:r>
              <a:rPr lang="en-US" sz="2400" dirty="0">
                <a:solidFill>
                  <a:srgbClr val="000000"/>
                </a:solidFill>
                <a:latin typeface="Times New Roman" panose="02020603050405020304" pitchFamily="18" charset="0"/>
                <a:cs typeface="Times New Roman" panose="02020603050405020304" pitchFamily="18" charset="0"/>
              </a:rPr>
              <a:t> identify the factors that contributed to the rise of Ghana Empire.</a:t>
            </a:r>
            <a:endParaRPr lang="en-US"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02513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68FAC-7139-3F48-E1FF-5980D8141028}"/>
              </a:ext>
            </a:extLst>
          </p:cNvPr>
          <p:cNvSpPr>
            <a:spLocks noGrp="1"/>
          </p:cNvSpPr>
          <p:nvPr>
            <p:ph type="title"/>
          </p:nvPr>
        </p:nvSpPr>
        <p:spPr/>
        <p:txBody>
          <a:bodyPr>
            <a:normAutofit/>
          </a:bodyPr>
          <a:lstStyle/>
          <a:p>
            <a:r>
              <a:rPr lang="en-US" sz="3200" b="1" dirty="0"/>
              <a:t>Example of an ABCD Learning Objective</a:t>
            </a:r>
            <a:endParaRPr lang="en-RW" sz="3200" b="1" dirty="0"/>
          </a:p>
        </p:txBody>
      </p:sp>
      <p:sp>
        <p:nvSpPr>
          <p:cNvPr id="3" name="Content Placeholder 2">
            <a:extLst>
              <a:ext uri="{FF2B5EF4-FFF2-40B4-BE49-F238E27FC236}">
                <a16:creationId xmlns:a16="http://schemas.microsoft.com/office/drawing/2014/main" id="{76BF4A17-C23F-D71F-B3EA-3E081A1996B1}"/>
              </a:ext>
            </a:extLst>
          </p:cNvPr>
          <p:cNvSpPr>
            <a:spLocks noGrp="1"/>
          </p:cNvSpPr>
          <p:nvPr>
            <p:ph idx="1"/>
          </p:nvPr>
        </p:nvSpPr>
        <p:spPr/>
        <p:txBody>
          <a:bodyPr/>
          <a:lstStyle/>
          <a:p>
            <a:r>
              <a:rPr lang="en-US" dirty="0"/>
              <a:t>By the end of this lesson, students </a:t>
            </a:r>
            <a:r>
              <a:rPr lang="en-US" b="1" dirty="0"/>
              <a:t>(A) </a:t>
            </a:r>
            <a:r>
              <a:rPr lang="en-US" dirty="0"/>
              <a:t>should be able to solve</a:t>
            </a:r>
            <a:r>
              <a:rPr lang="en-US" b="1" dirty="0"/>
              <a:t>(B) </a:t>
            </a:r>
            <a:r>
              <a:rPr lang="en-US" dirty="0"/>
              <a:t>quadratic equations using a calculator</a:t>
            </a:r>
            <a:r>
              <a:rPr lang="en-US" b="1" dirty="0"/>
              <a:t> (C) </a:t>
            </a:r>
            <a:r>
              <a:rPr lang="en-US" dirty="0"/>
              <a:t>with 100% accuracy </a:t>
            </a:r>
            <a:r>
              <a:rPr lang="en-US" b="1" dirty="0"/>
              <a:t>(D).</a:t>
            </a:r>
          </a:p>
          <a:p>
            <a:pPr>
              <a:buFont typeface="Arial" panose="020B0604020202020204" pitchFamily="34" charset="0"/>
              <a:buChar char="•"/>
            </a:pPr>
            <a:r>
              <a:rPr lang="en-US" b="1" dirty="0"/>
              <a:t>Audience</a:t>
            </a:r>
            <a:r>
              <a:rPr lang="en-US" dirty="0"/>
              <a:t>: Students</a:t>
            </a:r>
          </a:p>
          <a:p>
            <a:pPr>
              <a:buFont typeface="Arial" panose="020B0604020202020204" pitchFamily="34" charset="0"/>
              <a:buChar char="•"/>
            </a:pPr>
            <a:r>
              <a:rPr lang="en-US" b="1" dirty="0"/>
              <a:t>Behavior</a:t>
            </a:r>
            <a:r>
              <a:rPr lang="en-US" dirty="0"/>
              <a:t>:  Solve</a:t>
            </a:r>
          </a:p>
          <a:p>
            <a:pPr>
              <a:buFont typeface="Arial" panose="020B0604020202020204" pitchFamily="34" charset="0"/>
              <a:buChar char="•"/>
            </a:pPr>
            <a:r>
              <a:rPr lang="en-US" b="1" dirty="0"/>
              <a:t>Condition</a:t>
            </a:r>
            <a:r>
              <a:rPr lang="en-US" dirty="0"/>
              <a:t>: Using a calculator</a:t>
            </a:r>
          </a:p>
          <a:p>
            <a:pPr>
              <a:buFont typeface="Arial" panose="020B0604020202020204" pitchFamily="34" charset="0"/>
              <a:buChar char="•"/>
            </a:pPr>
            <a:r>
              <a:rPr lang="en-US" b="1" dirty="0"/>
              <a:t>Degree</a:t>
            </a:r>
            <a:r>
              <a:rPr lang="en-US" dirty="0"/>
              <a:t>: With 100% accuracy or </a:t>
            </a:r>
            <a:r>
              <a:rPr lang="en-US" dirty="0">
                <a:solidFill>
                  <a:srgbClr val="FF0000"/>
                </a:solidFill>
              </a:rPr>
              <a:t>accurately.</a:t>
            </a:r>
          </a:p>
          <a:p>
            <a:endParaRPr lang="en-RW" dirty="0"/>
          </a:p>
        </p:txBody>
      </p:sp>
    </p:spTree>
    <p:extLst>
      <p:ext uri="{BB962C8B-B14F-4D97-AF65-F5344CB8AC3E}">
        <p14:creationId xmlns:p14="http://schemas.microsoft.com/office/powerpoint/2010/main" val="35686984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A9409-29C6-CBE8-7E9B-6C1198D71204}"/>
              </a:ext>
            </a:extLst>
          </p:cNvPr>
          <p:cNvSpPr>
            <a:spLocks noGrp="1"/>
          </p:cNvSpPr>
          <p:nvPr>
            <p:ph type="title"/>
          </p:nvPr>
        </p:nvSpPr>
        <p:spPr/>
        <p:txBody>
          <a:bodyPr/>
          <a:lstStyle/>
          <a:p>
            <a:r>
              <a:rPr lang="en-US" sz="3200" b="1" spc="15" dirty="0">
                <a:latin typeface="Lato" panose="020F0502020204030203" pitchFamily="34" charset="0"/>
                <a:ea typeface="Times New Roman" panose="02020603050405020304" pitchFamily="18" charset="0"/>
                <a:cs typeface="Open Sans" panose="020B0606030504020204" pitchFamily="34" charset="0"/>
              </a:rPr>
              <a:t>How to write  effective learning objectives: verbs of action and levels of cognitive objectives</a:t>
            </a:r>
            <a:endParaRPr lang="en-US" sz="3200" dirty="0"/>
          </a:p>
        </p:txBody>
      </p:sp>
      <p:pic>
        <p:nvPicPr>
          <p:cNvPr id="4" name="Content Placeholder 3" descr="1)Remember: recognize/ recall knowledge from memory. Example of action verbs: identify, define, list, label, match, name, select, recall, recognize, repeat, state. Example of assessments: quizzes with multiple-choice questions, True/False question, Fill-in-blank questions. 2) Understand: comprehend meaning from instructional messages. Example of action verbs: classify, compare, describe, distinguish, discuss, explain, illustrate, select, summarize, translate, rank, rate. Example of assessments: short-answer questions, discussions, concept map, comparison chart. 3) Apply: carry out procedures in a given situation. Example of action verbs: apply, calculate, computer, develop, execute, graph, relate, use, operate, organize, practice, implement, solve. Example of assessments: problem solving, demonstrations, sketches, simulations, case studies, role-play. 4) Analyze: break down material into constituent parts. Example of action verbs: analyze, inquiry, differentiate, organize, demonstrate, integrate. Example of assessments: case studies, discussions, questions, debate, essays, presentations, role-play. 5) Evaluate: make judgements based on a set of criteria. Example of action verbs: assess, coordinate, monitor, critique, conclude, test, judge. Example of assessments: projects, problems, case studies, simulations, critiques, debates. 6) Create: create original products, put together separate elements into a coherent whole. Example of action verbs: generate, design, produce, develop, construct, formulate. Example of assessments: projects, presentations, artifacts showcase. Adapted from Bloom’s Taxonomy Action Verbs and Activities by Lida Hokkanen, licensed under CC BY-NC-SA 4.0.">
            <a:hlinkClick r:id="rId2"/>
            <a:extLst>
              <a:ext uri="{FF2B5EF4-FFF2-40B4-BE49-F238E27FC236}">
                <a16:creationId xmlns:a16="http://schemas.microsoft.com/office/drawing/2014/main" id="{3B36402F-1247-E60A-D4AF-D0403B2D247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1157" y="1600201"/>
            <a:ext cx="7029687" cy="4525963"/>
          </a:xfrm>
          <a:prstGeom prst="rect">
            <a:avLst/>
          </a:prstGeom>
          <a:noFill/>
          <a:ln>
            <a:noFill/>
          </a:ln>
        </p:spPr>
      </p:pic>
    </p:spTree>
    <p:extLst>
      <p:ext uri="{BB962C8B-B14F-4D97-AF65-F5344CB8AC3E}">
        <p14:creationId xmlns:p14="http://schemas.microsoft.com/office/powerpoint/2010/main" val="617069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916C1-5EAF-C901-17EC-77E6D7FDB932}"/>
              </a:ext>
            </a:extLst>
          </p:cNvPr>
          <p:cNvSpPr>
            <a:spLocks noGrp="1"/>
          </p:cNvSpPr>
          <p:nvPr>
            <p:ph type="title"/>
          </p:nvPr>
        </p:nvSpPr>
        <p:spPr/>
        <p:txBody>
          <a:bodyPr>
            <a:normAutofit/>
          </a:bodyPr>
          <a:lstStyle/>
          <a:p>
            <a:r>
              <a:rPr lang="en-US" sz="3200" b="1" dirty="0"/>
              <a:t>Activity</a:t>
            </a:r>
            <a:endParaRPr lang="en-RW" sz="3200" b="1" dirty="0"/>
          </a:p>
        </p:txBody>
      </p:sp>
      <p:sp>
        <p:nvSpPr>
          <p:cNvPr id="3" name="Content Placeholder 2">
            <a:extLst>
              <a:ext uri="{FF2B5EF4-FFF2-40B4-BE49-F238E27FC236}">
                <a16:creationId xmlns:a16="http://schemas.microsoft.com/office/drawing/2014/main" id="{BF3A2D7E-11B5-CFAB-BDA3-B61700AA59F7}"/>
              </a:ext>
            </a:extLst>
          </p:cNvPr>
          <p:cNvSpPr>
            <a:spLocks noGrp="1"/>
          </p:cNvSpPr>
          <p:nvPr>
            <p:ph idx="1"/>
          </p:nvPr>
        </p:nvSpPr>
        <p:spPr/>
        <p:txBody>
          <a:bodyPr/>
          <a:lstStyle/>
          <a:p>
            <a:r>
              <a:rPr lang="en-US" dirty="0"/>
              <a:t>In small group, select a topic from the subject you will teach in secondary school and formulate an effective learning objective (that is </a:t>
            </a:r>
            <a:r>
              <a:rPr lang="en-US" b="1" dirty="0"/>
              <a:t>SMART</a:t>
            </a:r>
            <a:r>
              <a:rPr lang="en-US" dirty="0"/>
              <a:t> and  with </a:t>
            </a:r>
            <a:r>
              <a:rPr lang="en-US" b="1" dirty="0"/>
              <a:t>ABCD components)</a:t>
            </a:r>
            <a:r>
              <a:rPr lang="en-US" dirty="0"/>
              <a:t>.</a:t>
            </a:r>
          </a:p>
          <a:p>
            <a:r>
              <a:rPr lang="en-US" dirty="0"/>
              <a:t>Indicate what makes the formulated learning objective </a:t>
            </a:r>
            <a:r>
              <a:rPr lang="en-US" b="1" dirty="0"/>
              <a:t>SMART</a:t>
            </a:r>
            <a:r>
              <a:rPr lang="en-US" dirty="0"/>
              <a:t> with </a:t>
            </a:r>
            <a:r>
              <a:rPr lang="en-US" b="1" dirty="0"/>
              <a:t>ABCD components.</a:t>
            </a:r>
          </a:p>
          <a:p>
            <a:endParaRPr lang="en-US" b="1" dirty="0"/>
          </a:p>
          <a:p>
            <a:r>
              <a:rPr lang="en-US" dirty="0"/>
              <a:t>Present in plenary</a:t>
            </a:r>
            <a:endParaRPr lang="en-RW" dirty="0"/>
          </a:p>
        </p:txBody>
      </p:sp>
    </p:spTree>
    <p:extLst>
      <p:ext uri="{BB962C8B-B14F-4D97-AF65-F5344CB8AC3E}">
        <p14:creationId xmlns:p14="http://schemas.microsoft.com/office/powerpoint/2010/main" val="247933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856F3-C73B-BB61-E42A-BCE31A1C5AB9}"/>
              </a:ext>
            </a:extLst>
          </p:cNvPr>
          <p:cNvSpPr>
            <a:spLocks noGrp="1"/>
          </p:cNvSpPr>
          <p:nvPr>
            <p:ph type="title"/>
          </p:nvPr>
        </p:nvSpPr>
        <p:spPr/>
        <p:txBody>
          <a:bodyPr/>
          <a:lstStyle/>
          <a:p>
            <a:pPr algn="just"/>
            <a:r>
              <a:rPr lang="en-US" sz="3200" b="1" dirty="0"/>
              <a:t>Taxonomy of educational objectives</a:t>
            </a:r>
            <a:endParaRPr lang="en-US" sz="3200" dirty="0"/>
          </a:p>
        </p:txBody>
      </p:sp>
      <p:sp>
        <p:nvSpPr>
          <p:cNvPr id="3" name="Content Placeholder 2">
            <a:extLst>
              <a:ext uri="{FF2B5EF4-FFF2-40B4-BE49-F238E27FC236}">
                <a16:creationId xmlns:a16="http://schemas.microsoft.com/office/drawing/2014/main" id="{00AD78BB-873E-5A3E-0C40-9242A9516A24}"/>
              </a:ext>
            </a:extLst>
          </p:cNvPr>
          <p:cNvSpPr>
            <a:spLocks noGrp="1"/>
          </p:cNvSpPr>
          <p:nvPr>
            <p:ph idx="1"/>
          </p:nvPr>
        </p:nvSpPr>
        <p:spPr>
          <a:xfrm>
            <a:off x="838200" y="1825625"/>
            <a:ext cx="9554497" cy="4351338"/>
          </a:xfrm>
        </p:spPr>
        <p:txBody>
          <a:bodyPr/>
          <a:lstStyle/>
          <a:p>
            <a:pPr algn="just"/>
            <a:r>
              <a:rPr lang="en-GB" altLang="en-US" sz="2400" dirty="0">
                <a:latin typeface="Times New Roman" panose="02020603050405020304" pitchFamily="18" charset="0"/>
                <a:cs typeface="Times New Roman" panose="02020603050405020304" pitchFamily="18" charset="0"/>
              </a:rPr>
              <a:t>During the teaching–learning process, </a:t>
            </a:r>
            <a:r>
              <a:rPr lang="en-GB" altLang="en-US" sz="2400" b="1" dirty="0">
                <a:latin typeface="Times New Roman" panose="02020603050405020304" pitchFamily="18" charset="0"/>
                <a:cs typeface="Times New Roman" panose="02020603050405020304" pitchFamily="18" charset="0"/>
              </a:rPr>
              <a:t>the teacher constantly assesses the expected students’ behaviours</a:t>
            </a:r>
            <a:r>
              <a:rPr lang="en-GB" altLang="en-US" sz="2400" dirty="0">
                <a:latin typeface="Times New Roman" panose="02020603050405020304" pitchFamily="18" charset="0"/>
                <a:cs typeface="Times New Roman" panose="02020603050405020304" pitchFamily="18" charset="0"/>
              </a:rPr>
              <a:t>.</a:t>
            </a:r>
          </a:p>
          <a:p>
            <a:pPr algn="just"/>
            <a:r>
              <a:rPr lang="en-GB" altLang="en-US" sz="2400" dirty="0">
                <a:latin typeface="Times New Roman" panose="02020603050405020304" pitchFamily="18" charset="0"/>
                <a:cs typeface="Times New Roman" panose="02020603050405020304" pitchFamily="18" charset="0"/>
              </a:rPr>
              <a:t>Generally, these behaviours are classified into </a:t>
            </a:r>
            <a:r>
              <a:rPr lang="en-GB" altLang="en-US" sz="2400" b="1" dirty="0">
                <a:latin typeface="Times New Roman" panose="02020603050405020304" pitchFamily="18" charset="0"/>
                <a:cs typeface="Times New Roman" panose="02020603050405020304" pitchFamily="18" charset="0"/>
              </a:rPr>
              <a:t>three categories </a:t>
            </a:r>
            <a:r>
              <a:rPr lang="en-GB" altLang="en-US" sz="2400" dirty="0">
                <a:latin typeface="Times New Roman" panose="02020603050405020304" pitchFamily="18" charset="0"/>
                <a:cs typeface="Times New Roman" panose="02020603050405020304" pitchFamily="18" charset="0"/>
              </a:rPr>
              <a:t>referring to the aspects or domains of manifestation of human behaviour which are </a:t>
            </a:r>
            <a:r>
              <a:rPr lang="en-GB" altLang="en-US" sz="2400" b="1" dirty="0">
                <a:latin typeface="Times New Roman" panose="02020603050405020304" pitchFamily="18" charset="0"/>
                <a:cs typeface="Times New Roman" panose="02020603050405020304" pitchFamily="18" charset="0"/>
              </a:rPr>
              <a:t>cognitive, affective and psychomotor domains</a:t>
            </a:r>
            <a:r>
              <a:rPr lang="en-GB" altLang="en-US" sz="2400" dirty="0">
                <a:latin typeface="Times New Roman" panose="02020603050405020304" pitchFamily="18" charset="0"/>
                <a:cs typeface="Times New Roman" panose="02020603050405020304" pitchFamily="18" charset="0"/>
              </a:rPr>
              <a:t>. </a:t>
            </a:r>
          </a:p>
          <a:p>
            <a:pPr algn="just"/>
            <a:r>
              <a:rPr lang="en-GB" altLang="en-US" sz="2400" dirty="0">
                <a:latin typeface="Times New Roman" panose="02020603050405020304" pitchFamily="18" charset="0"/>
                <a:cs typeface="Times New Roman" panose="02020603050405020304" pitchFamily="18" charset="0"/>
              </a:rPr>
              <a:t>Therefore, there are </a:t>
            </a:r>
            <a:r>
              <a:rPr lang="en-GB" altLang="en-US" sz="2400" b="1" dirty="0">
                <a:latin typeface="Times New Roman" panose="02020603050405020304" pitchFamily="18" charset="0"/>
                <a:cs typeface="Times New Roman" panose="02020603050405020304" pitchFamily="18" charset="0"/>
              </a:rPr>
              <a:t>cognitive behaviour, psychomotor behaviour, </a:t>
            </a:r>
            <a:r>
              <a:rPr lang="en-GB" altLang="en-US" sz="2400" dirty="0">
                <a:latin typeface="Times New Roman" panose="02020603050405020304" pitchFamily="18" charset="0"/>
                <a:cs typeface="Times New Roman" panose="02020603050405020304" pitchFamily="18" charset="0"/>
              </a:rPr>
              <a:t>and</a:t>
            </a:r>
            <a:r>
              <a:rPr lang="en-GB" altLang="en-US" sz="2400" b="1" dirty="0">
                <a:latin typeface="Times New Roman" panose="02020603050405020304" pitchFamily="18" charset="0"/>
                <a:cs typeface="Times New Roman" panose="02020603050405020304" pitchFamily="18" charset="0"/>
              </a:rPr>
              <a:t> affective or emotional behaviour</a:t>
            </a:r>
            <a:r>
              <a:rPr lang="en-GB" altLang="en-US" sz="2400" dirty="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02301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7B3B-4CB1-3700-F732-1914CF1DF05C}"/>
              </a:ext>
            </a:extLst>
          </p:cNvPr>
          <p:cNvSpPr>
            <a:spLocks noGrp="1"/>
          </p:cNvSpPr>
          <p:nvPr>
            <p:ph type="title"/>
          </p:nvPr>
        </p:nvSpPr>
        <p:spPr/>
        <p:txBody>
          <a:bodyPr>
            <a:normAutofit/>
          </a:bodyPr>
          <a:lstStyle/>
          <a:p>
            <a:r>
              <a:rPr lang="en-US" sz="3200" b="1" dirty="0"/>
              <a:t>Check your progress</a:t>
            </a:r>
            <a:endParaRPr lang="en-RW" sz="3200" b="1" dirty="0"/>
          </a:p>
        </p:txBody>
      </p:sp>
      <p:sp>
        <p:nvSpPr>
          <p:cNvPr id="3" name="Content Placeholder 2">
            <a:extLst>
              <a:ext uri="{FF2B5EF4-FFF2-40B4-BE49-F238E27FC236}">
                <a16:creationId xmlns:a16="http://schemas.microsoft.com/office/drawing/2014/main" id="{AE5D6D9C-18C1-A636-DBC7-62047A26CF76}"/>
              </a:ext>
            </a:extLst>
          </p:cNvPr>
          <p:cNvSpPr>
            <a:spLocks noGrp="1"/>
          </p:cNvSpPr>
          <p:nvPr>
            <p:ph idx="1"/>
          </p:nvPr>
        </p:nvSpPr>
        <p:spPr/>
        <p:txBody>
          <a:bodyPr/>
          <a:lstStyle/>
          <a:p>
            <a:r>
              <a:rPr lang="en-US" dirty="0"/>
              <a:t>Define taxonomy and taxonomy of educational objectives</a:t>
            </a:r>
          </a:p>
          <a:p>
            <a:r>
              <a:rPr lang="en-US" dirty="0"/>
              <a:t>Explain different levels of cognitive, psychomotor and affective objectives</a:t>
            </a:r>
          </a:p>
          <a:p>
            <a:r>
              <a:rPr lang="en-US" dirty="0"/>
              <a:t>Consider one lesson from the subject you will teach in secondary schools and formulate a SMART objective with ABCD component.</a:t>
            </a:r>
            <a:endParaRPr lang="en-RW" dirty="0"/>
          </a:p>
        </p:txBody>
      </p:sp>
    </p:spTree>
    <p:extLst>
      <p:ext uri="{BB962C8B-B14F-4D97-AF65-F5344CB8AC3E}">
        <p14:creationId xmlns:p14="http://schemas.microsoft.com/office/powerpoint/2010/main" val="352647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F0F5-D718-AF9B-65B9-C62DF098DE4C}"/>
              </a:ext>
            </a:extLst>
          </p:cNvPr>
          <p:cNvSpPr>
            <a:spLocks noGrp="1"/>
          </p:cNvSpPr>
          <p:nvPr>
            <p:ph type="title"/>
          </p:nvPr>
        </p:nvSpPr>
        <p:spPr/>
        <p:txBody>
          <a:bodyPr/>
          <a:lstStyle/>
          <a:p>
            <a:pPr algn="ctr"/>
            <a:r>
              <a:rPr lang="en-US" dirty="0"/>
              <a:t>END!!</a:t>
            </a:r>
          </a:p>
        </p:txBody>
      </p:sp>
      <p:sp>
        <p:nvSpPr>
          <p:cNvPr id="3" name="Content Placeholder 2">
            <a:extLst>
              <a:ext uri="{FF2B5EF4-FFF2-40B4-BE49-F238E27FC236}">
                <a16:creationId xmlns:a16="http://schemas.microsoft.com/office/drawing/2014/main" id="{A2BE85D5-7B92-E506-8AC6-C389A9A0F95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9814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a:extLst>
              <a:ext uri="{FF2B5EF4-FFF2-40B4-BE49-F238E27FC236}">
                <a16:creationId xmlns:a16="http://schemas.microsoft.com/office/drawing/2014/main" id="{4DDFCF25-0AB7-C047-49DC-8EBCFB605608}"/>
              </a:ext>
            </a:extLst>
          </p:cNvPr>
          <p:cNvSpPr>
            <a:spLocks noGrp="1"/>
          </p:cNvSpPr>
          <p:nvPr>
            <p:ph type="title"/>
          </p:nvPr>
        </p:nvSpPr>
        <p:spPr>
          <a:xfrm>
            <a:off x="1981200" y="152400"/>
            <a:ext cx="8229600" cy="1066800"/>
          </a:xfrm>
        </p:spPr>
        <p:txBody>
          <a:bodyPr>
            <a:normAutofit fontScale="90000"/>
          </a:bodyPr>
          <a:lstStyle/>
          <a:p>
            <a:br>
              <a:rPr lang="en-GB" altLang="en-US" sz="3200" b="1" dirty="0"/>
            </a:br>
            <a:r>
              <a:rPr lang="en-GB" altLang="en-US" sz="3200" b="1" dirty="0"/>
              <a:t>Three types of educational objectives</a:t>
            </a:r>
            <a:br>
              <a:rPr lang="en-US" altLang="en-US" dirty="0"/>
            </a:br>
            <a:endParaRPr lang="en-US" altLang="en-US" dirty="0"/>
          </a:p>
        </p:txBody>
      </p:sp>
      <p:sp>
        <p:nvSpPr>
          <p:cNvPr id="195587" name="Content Placeholder 2">
            <a:extLst>
              <a:ext uri="{FF2B5EF4-FFF2-40B4-BE49-F238E27FC236}">
                <a16:creationId xmlns:a16="http://schemas.microsoft.com/office/drawing/2014/main" id="{DC738A9C-91AF-D850-F35E-DEC53167E9FA}"/>
              </a:ext>
            </a:extLst>
          </p:cNvPr>
          <p:cNvSpPr>
            <a:spLocks noGrp="1"/>
          </p:cNvSpPr>
          <p:nvPr>
            <p:ph idx="1"/>
          </p:nvPr>
        </p:nvSpPr>
        <p:spPr>
          <a:xfrm>
            <a:off x="747251" y="1295400"/>
            <a:ext cx="9463549" cy="5181600"/>
          </a:xfrm>
        </p:spPr>
        <p:txBody>
          <a:bodyPr/>
          <a:lstStyle/>
          <a:p>
            <a:pPr algn="just">
              <a:buFont typeface="Wingdings" panose="05000000000000000000" pitchFamily="2" charset="2"/>
              <a:buChar char="§"/>
            </a:pPr>
            <a:r>
              <a:rPr lang="en-GB" altLang="en-US" sz="2400" dirty="0">
                <a:latin typeface="Times New Roman" panose="02020603050405020304" pitchFamily="18" charset="0"/>
                <a:cs typeface="Times New Roman" panose="02020603050405020304" pitchFamily="18" charset="0"/>
              </a:rPr>
              <a:t>The three categories of behaviours mentioned above correspond to </a:t>
            </a:r>
            <a:r>
              <a:rPr lang="en-GB" altLang="en-US" sz="2400" b="1" dirty="0">
                <a:latin typeface="Times New Roman" panose="02020603050405020304" pitchFamily="18" charset="0"/>
                <a:cs typeface="Times New Roman" panose="02020603050405020304" pitchFamily="18" charset="0"/>
              </a:rPr>
              <a:t>three categories of educational objectives.</a:t>
            </a:r>
          </a:p>
          <a:p>
            <a:pPr algn="just">
              <a:buFont typeface="Wingdings" panose="05000000000000000000" pitchFamily="2" charset="2"/>
              <a:buChar char="§"/>
            </a:pPr>
            <a:r>
              <a:rPr lang="en-GB" altLang="en-US" sz="2400" dirty="0">
                <a:latin typeface="Times New Roman" panose="02020603050405020304" pitchFamily="18" charset="0"/>
                <a:cs typeface="Times New Roman" panose="02020603050405020304" pitchFamily="18" charset="0"/>
              </a:rPr>
              <a:t>Consequently, </a:t>
            </a:r>
            <a:r>
              <a:rPr lang="en-GB" altLang="en-US" sz="2400" b="1" dirty="0">
                <a:latin typeface="Times New Roman" panose="02020603050405020304" pitchFamily="18" charset="0"/>
                <a:cs typeface="Times New Roman" panose="02020603050405020304" pitchFamily="18" charset="0"/>
              </a:rPr>
              <a:t>the taxonomy of educational objectives is </a:t>
            </a:r>
            <a:r>
              <a:rPr lang="en-GB" altLang="en-US" sz="2400" dirty="0">
                <a:latin typeface="Times New Roman" panose="02020603050405020304" pitchFamily="18" charset="0"/>
                <a:cs typeface="Times New Roman" panose="02020603050405020304" pitchFamily="18" charset="0"/>
              </a:rPr>
              <a:t>simply</a:t>
            </a:r>
            <a:r>
              <a:rPr lang="en-GB" altLang="en-US" sz="2400" b="1" dirty="0">
                <a:latin typeface="Times New Roman" panose="02020603050405020304" pitchFamily="18" charset="0"/>
                <a:cs typeface="Times New Roman" panose="02020603050405020304" pitchFamily="18" charset="0"/>
              </a:rPr>
              <a:t> the classification of educational objectives in relation to a hierarchical plan which allows analysis of a general pedagogical intention so that diverse levels of achievement can be identified</a:t>
            </a:r>
            <a:r>
              <a:rPr lang="en-GB" altLang="en-US" sz="2400" b="1" dirty="0"/>
              <a:t>.</a:t>
            </a:r>
            <a:endParaRPr lang="en-US" altLang="en-US"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a:extLst>
              <a:ext uri="{FF2B5EF4-FFF2-40B4-BE49-F238E27FC236}">
                <a16:creationId xmlns:a16="http://schemas.microsoft.com/office/drawing/2014/main" id="{150C76D2-B321-AD00-CD14-1D759372164C}"/>
              </a:ext>
            </a:extLst>
          </p:cNvPr>
          <p:cNvSpPr>
            <a:spLocks noGrp="1"/>
          </p:cNvSpPr>
          <p:nvPr>
            <p:ph type="title"/>
          </p:nvPr>
        </p:nvSpPr>
        <p:spPr/>
        <p:txBody>
          <a:bodyPr>
            <a:normAutofit/>
          </a:bodyPr>
          <a:lstStyle/>
          <a:p>
            <a:r>
              <a:rPr lang="en-US" altLang="en-US" sz="3200" b="1" dirty="0"/>
              <a:t>Three domains of human behavior</a:t>
            </a:r>
          </a:p>
        </p:txBody>
      </p:sp>
      <p:sp>
        <p:nvSpPr>
          <p:cNvPr id="214019" name="Content Placeholder 2">
            <a:extLst>
              <a:ext uri="{FF2B5EF4-FFF2-40B4-BE49-F238E27FC236}">
                <a16:creationId xmlns:a16="http://schemas.microsoft.com/office/drawing/2014/main" id="{B7D0D4AA-5B61-3B15-12CF-0E9658097F45}"/>
              </a:ext>
            </a:extLst>
          </p:cNvPr>
          <p:cNvSpPr>
            <a:spLocks noGrp="1"/>
          </p:cNvSpPr>
          <p:nvPr>
            <p:ph idx="1"/>
          </p:nvPr>
        </p:nvSpPr>
        <p:spPr/>
        <p:txBody>
          <a:bodyPr/>
          <a:lstStyle/>
          <a:p>
            <a:r>
              <a:rPr lang="en-US" altLang="en-US" dirty="0"/>
              <a:t>Educational objectives are linked to any of the </a:t>
            </a:r>
            <a:r>
              <a:rPr lang="en-US" altLang="en-US" b="1" dirty="0"/>
              <a:t>three domains of human </a:t>
            </a:r>
            <a:r>
              <a:rPr lang="en-US" altLang="en-US" b="1" dirty="0" err="1"/>
              <a:t>behaviour</a:t>
            </a:r>
            <a:r>
              <a:rPr lang="en-US" altLang="en-US" dirty="0"/>
              <a:t>, namely:</a:t>
            </a:r>
          </a:p>
          <a:p>
            <a:r>
              <a:rPr lang="en-US" altLang="en-US" b="1" dirty="0"/>
              <a:t>The cognitive domain</a:t>
            </a:r>
            <a:r>
              <a:rPr lang="en-US" altLang="en-US" dirty="0"/>
              <a:t> in relation to intelligence or the “</a:t>
            </a:r>
            <a:r>
              <a:rPr lang="en-US" altLang="en-US" b="1" dirty="0"/>
              <a:t>brain</a:t>
            </a:r>
            <a:r>
              <a:rPr lang="en-US" altLang="en-US" dirty="0"/>
              <a:t>”</a:t>
            </a:r>
          </a:p>
          <a:p>
            <a:r>
              <a:rPr lang="en-US" altLang="en-US" b="1" dirty="0"/>
              <a:t>The affective domain</a:t>
            </a:r>
            <a:r>
              <a:rPr lang="en-US" altLang="en-US" dirty="0"/>
              <a:t>, in relation to emotions, feelings or “</a:t>
            </a:r>
            <a:r>
              <a:rPr lang="en-US" altLang="en-US" b="1" dirty="0"/>
              <a:t>heart</a:t>
            </a:r>
            <a:r>
              <a:rPr lang="en-US" altLang="en-US" dirty="0"/>
              <a:t>”</a:t>
            </a:r>
          </a:p>
          <a:p>
            <a:r>
              <a:rPr lang="en-US" altLang="en-US" b="1" dirty="0"/>
              <a:t>The psychomotor domain</a:t>
            </a:r>
            <a:r>
              <a:rPr lang="en-US" altLang="en-US" dirty="0"/>
              <a:t>, in relation to movements or the “</a:t>
            </a:r>
            <a:r>
              <a:rPr lang="en-US" altLang="en-US" b="1" dirty="0"/>
              <a:t>body</a:t>
            </a:r>
            <a:r>
              <a:rPr lang="en-US" altLang="en-US" dirty="0"/>
              <a:t>”</a:t>
            </a:r>
          </a:p>
          <a:p>
            <a:endParaRPr lang="en-US"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536</TotalTime>
  <Words>5426</Words>
  <Application>Microsoft Macintosh PowerPoint</Application>
  <PresentationFormat>Widescreen</PresentationFormat>
  <Paragraphs>359</Paragraphs>
  <Slides>71</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71</vt:i4>
      </vt:variant>
    </vt:vector>
  </HeadingPairs>
  <TitlesOfParts>
    <vt:vector size="84" baseType="lpstr">
      <vt:lpstr>Aptos</vt:lpstr>
      <vt:lpstr>Aptos Display</vt:lpstr>
      <vt:lpstr>Arial</vt:lpstr>
      <vt:lpstr>Calibri</vt:lpstr>
      <vt:lpstr>Courier New</vt:lpstr>
      <vt:lpstr>IBM Plex Sans</vt:lpstr>
      <vt:lpstr>Lato</vt:lpstr>
      <vt:lpstr>Maven Pro</vt:lpstr>
      <vt:lpstr>Open Sans</vt:lpstr>
      <vt:lpstr>Symbol</vt:lpstr>
      <vt:lpstr>Times New Roman</vt:lpstr>
      <vt:lpstr>Wingdings</vt:lpstr>
      <vt:lpstr>Office Theme</vt:lpstr>
      <vt:lpstr>Unit 5: Taxonomy of educational objectives</vt:lpstr>
      <vt:lpstr>Unit Learning Outcomes</vt:lpstr>
      <vt:lpstr>Unit content </vt:lpstr>
      <vt:lpstr>Taxonomy</vt:lpstr>
      <vt:lpstr>Taxonomy of educational objectives</vt:lpstr>
      <vt:lpstr>PowerPoint Presentation</vt:lpstr>
      <vt:lpstr>Taxonomy of educational objectives</vt:lpstr>
      <vt:lpstr> Three types of educational objectives </vt:lpstr>
      <vt:lpstr>Three domains of human behavior</vt:lpstr>
      <vt:lpstr>Educational objectives</vt:lpstr>
      <vt:lpstr>Three  main taxonomies of educational objectives</vt:lpstr>
      <vt:lpstr> Bloom’s Taxonomy of cognitive objectives and its Revised Version </vt:lpstr>
      <vt:lpstr>Cognitive objectives</vt:lpstr>
      <vt:lpstr>Activity</vt:lpstr>
      <vt:lpstr>Different levels of Bloom’s taxonomy</vt:lpstr>
      <vt:lpstr>(i) Knowledge</vt:lpstr>
      <vt:lpstr> (ii) Comprehension</vt:lpstr>
      <vt:lpstr>iii)Application</vt:lpstr>
      <vt:lpstr>(iv) Analysis </vt:lpstr>
      <vt:lpstr>(v) Synthesis </vt:lpstr>
      <vt:lpstr>(vi) Evaluation </vt:lpstr>
      <vt:lpstr>PowerPoint Presentation</vt:lpstr>
      <vt:lpstr>Changes in the new revised Bloom’s taxonomy</vt:lpstr>
      <vt:lpstr>Revised bloom’s taxonomy</vt:lpstr>
      <vt:lpstr>Note:</vt:lpstr>
      <vt:lpstr> Krathwohl’s Taxonomy of Affective Objectives </vt:lpstr>
      <vt:lpstr>Krathwohl’s Taxonomy of Affective Objectives</vt:lpstr>
      <vt:lpstr>Krathwohl’s Taxonomy of Affective Objectives</vt:lpstr>
      <vt:lpstr>Levels of Krathwohl’s Taxonomy of Affective Objectives</vt:lpstr>
      <vt:lpstr>(i)Receiving (Level of awareness)</vt:lpstr>
      <vt:lpstr> (ii) Responding (Level of participation)</vt:lpstr>
      <vt:lpstr>(iii) Valuing (Level of value development)</vt:lpstr>
      <vt:lpstr>Valuing (Level of value development)</vt:lpstr>
      <vt:lpstr>(iv) Organization (level of value system)</vt:lpstr>
      <vt:lpstr>(v) Characterisation (level of internalizing Values)    </vt:lpstr>
      <vt:lpstr>Affective objectives</vt:lpstr>
      <vt:lpstr> Example of Learning Objectives Using Krathwohl’s Taxonomy: </vt:lpstr>
      <vt:lpstr>Dave’s Taxonomy of psychomotor objectives</vt:lpstr>
      <vt:lpstr>Taxonomy of psychomotor objectives</vt:lpstr>
      <vt:lpstr> Levels of Dave’s Taxonomy of Psychomotor Objectives</vt:lpstr>
      <vt:lpstr> (i) Imitation</vt:lpstr>
      <vt:lpstr> (ii) Execution or manipulation</vt:lpstr>
      <vt:lpstr> (iii) Precision</vt:lpstr>
      <vt:lpstr>(iv) Coordination or articulation</vt:lpstr>
      <vt:lpstr>(v) Naturalization</vt:lpstr>
      <vt:lpstr>Naturalization</vt:lpstr>
      <vt:lpstr>Dave’s Taxonomy of psychomotor objectives</vt:lpstr>
      <vt:lpstr> Note: </vt:lpstr>
      <vt:lpstr>Instructional/learning objective</vt:lpstr>
      <vt:lpstr>Functions of objectives</vt:lpstr>
      <vt:lpstr>Functions of objectives</vt:lpstr>
      <vt:lpstr>How to formulate learning objectives?</vt:lpstr>
      <vt:lpstr> SMART learning objective </vt:lpstr>
      <vt:lpstr>SMART learning objective </vt:lpstr>
      <vt:lpstr>SMART learning objective</vt:lpstr>
      <vt:lpstr>SMART learning objective</vt:lpstr>
      <vt:lpstr>SMART learning objective</vt:lpstr>
      <vt:lpstr>How to write  effective learning objectives? </vt:lpstr>
      <vt:lpstr>The four components of a clear learning objective</vt:lpstr>
      <vt:lpstr>The four components of a clear learning objective</vt:lpstr>
      <vt:lpstr>The four components of a clear learning objective</vt:lpstr>
      <vt:lpstr>The four components of a clear learning objective</vt:lpstr>
      <vt:lpstr>The four components of a clear learning objective</vt:lpstr>
      <vt:lpstr>The four components of a clear learning objective</vt:lpstr>
      <vt:lpstr>The four components of a clear learning objective</vt:lpstr>
      <vt:lpstr>The four components of a clear learning objective</vt:lpstr>
      <vt:lpstr>Example of an ABCD Learning Objective</vt:lpstr>
      <vt:lpstr>How to write  effective learning objectives: verbs of action and levels of cognitive objectives</vt:lpstr>
      <vt:lpstr>Activity</vt:lpstr>
      <vt:lpstr>Check your progress</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Delphine MUKINGAMBEHO</dc:creator>
  <cp:lastModifiedBy>Leon NTABOMVURA</cp:lastModifiedBy>
  <cp:revision>23</cp:revision>
  <dcterms:created xsi:type="dcterms:W3CDTF">2025-01-16T11:31:51Z</dcterms:created>
  <dcterms:modified xsi:type="dcterms:W3CDTF">2025-02-05T07:08:52Z</dcterms:modified>
</cp:coreProperties>
</file>