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57" r:id="rId6"/>
    <p:sldId id="260" r:id="rId7"/>
    <p:sldId id="261" r:id="rId8"/>
    <p:sldId id="262" r:id="rId9"/>
    <p:sldId id="263" r:id="rId10"/>
    <p:sldId id="265" r:id="rId11"/>
    <p:sldId id="264" r:id="rId12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47" d="100"/>
          <a:sy n="47" d="100"/>
        </p:scale>
        <p:origin x="-90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3.jpeg"/><Relationship Id="rId3" Type="http://schemas.openxmlformats.org/officeDocument/2006/relationships/hyperlink" Target="http://images.google.ca/imgres?imgurl=http://www.cast.ilstu.edu/ksmick/150/150mplant/150rye.jpg&amp;imgrefurl=http://www.cast.ilstu.edu/ksmick/150/150mplant/150mplant.htm&amp;h=530&amp;w=768&amp;sz=45&amp;tbnid=byY7AuknNjeJNM:&amp;tbnh=97&amp;tbnw=141&amp;hl=en&amp;start=14&amp;prev=/images%3Fq%3Dmonocot%2Bplant%26svnum%3D10%26hl%3Den%26lr%3D" TargetMode="External"/><Relationship Id="rId2" Type="http://schemas.openxmlformats.org/officeDocument/2006/relationships/image" Target="../media/image2.jpeg"/><Relationship Id="rId1" Type="http://schemas.openxmlformats.org/officeDocument/2006/relationships/hyperlink" Target="http://images.google.ca/imgres?imgurl=http://biog-101-104.bio.cornell.edu/BioG101_104/tutorials/botany/images/smilax_root.JPEG&amp;imgrefurl=http://biog-101-104.bio.cornell.edu/BioG101_104/tutorials/botany/smilax.html&amp;h=352&amp;w=400&amp;sz=43&amp;tbnid=fDISr6qndH2zRM:&amp;tbnh=105&amp;tbnw=120&amp;hl=en&amp;start=33&amp;prev=/images%3Fq%3Dmonocot%26start%3D20%26svnum%3D10%26hl%3Den%26lr%3D%26sa%3DN" TargetMode="External"/></Relationships>
</file>

<file path=ppt/slides/_rels/slide7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3.xml"/><Relationship Id="rId4" Type="http://schemas.openxmlformats.org/officeDocument/2006/relationships/image" Target="../media/image5.jpeg"/><Relationship Id="rId3" Type="http://schemas.openxmlformats.org/officeDocument/2006/relationships/hyperlink" Target="http://images.google.ca/imgres?imgurl=http://www.riroe.k12.il.us/riroe/botanical/slininger/dicot1.jpg&amp;imgrefurl=http://www.riroe.k12.il.us/riroe/botanical/slininger/&amp;h=213&amp;w=284&amp;sz=31&amp;tbnid=EdVt_Q-EkZLhPM:&amp;tbnh=82&amp;tbnw=110&amp;hl=en&amp;start=6&amp;prev=/images%3Fq%3Ddicot%2Bplant%26svnum%3D10%26hl%3Den%26lr%3D%26sa%3DN" TargetMode="External"/><Relationship Id="rId2" Type="http://schemas.openxmlformats.org/officeDocument/2006/relationships/image" Target="../media/image4.jpeg"/><Relationship Id="rId1" Type="http://schemas.openxmlformats.org/officeDocument/2006/relationships/hyperlink" Target="http://images.google.ca/imgres?imgurl=http://www.lima.ohio-state.edu/academics/biology/images/dicotstem.jpg&amp;imgrefurl=http://www.lima.ohio-state.edu/academics/biology/archive/celltype.html&amp;h=389&amp;w=431&amp;sz=100&amp;tbnid=4H9QCZ1MVBp6IM:&amp;tbnh=111&amp;tbnw=123&amp;hl=en&amp;start=19&amp;prev=/images%3Fq%3Ddicot%2Bplant%26svnum%3D10%26hl%3Den%26lr%3D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Title 2049"/>
          <p:cNvSpPr>
            <a:spLocks noGrp="1"/>
          </p:cNvSpPr>
          <p:nvPr>
            <p:ph type="ctrTitle"/>
          </p:nvPr>
        </p:nvSpPr>
        <p:spPr>
          <a:xfrm>
            <a:off x="457200" y="1371600"/>
            <a:ext cx="7772400" cy="1470025"/>
          </a:xfrm>
          <a:ln/>
        </p:spPr>
        <p:txBody>
          <a:bodyPr anchor="ctr" anchorCtr="0"/>
          <a:p>
            <a:pPr defTabSz="914400">
              <a:buClrTx/>
              <a:buSzTx/>
              <a:buFontTx/>
              <a:buNone/>
            </a:pPr>
            <a:r>
              <a:rPr sz="8800" kern="1200" baseline="0">
                <a:latin typeface="Arial" panose="020B0604020202020204" pitchFamily="34" charset="0"/>
              </a:rPr>
              <a:t>Stem Structures</a:t>
            </a:r>
            <a:endParaRPr sz="8800" kern="1200" baseline="0">
              <a:latin typeface="Arial" panose="020B0604020202020204" pitchFamily="34" charset="0"/>
            </a:endParaRPr>
          </a:p>
        </p:txBody>
      </p:sp>
      <p:sp>
        <p:nvSpPr>
          <p:cNvPr id="2051" name="Subtitle 2050"/>
          <p:cNvSpPr>
            <a:spLocks noGrp="1"/>
          </p:cNvSpPr>
          <p:nvPr>
            <p:ph type="subTitle" idx="1"/>
          </p:nvPr>
        </p:nvSpPr>
        <p:spPr>
          <a:xfrm>
            <a:off x="990600" y="3962400"/>
            <a:ext cx="6477000" cy="1905000"/>
          </a:xfrm>
          <a:ln/>
        </p:spPr>
        <p:txBody>
          <a:bodyPr/>
          <a:p>
            <a:pPr defTabSz="914400">
              <a:lnSpc>
                <a:spcPct val="80000"/>
              </a:lnSpc>
              <a:buClrTx/>
              <a:buSzTx/>
              <a:buFontTx/>
            </a:pPr>
            <a:endParaRPr sz="2800" kern="1200" baseline="0">
              <a:latin typeface="Arial" panose="020B0604020202020204" pitchFamily="34" charset="0"/>
            </a:endParaRPr>
          </a:p>
          <a:p>
            <a:pPr defTabSz="914400">
              <a:lnSpc>
                <a:spcPct val="80000"/>
              </a:lnSpc>
              <a:buClrTx/>
              <a:buSzTx/>
              <a:buFontTx/>
            </a:pPr>
            <a:endParaRPr sz="2800" kern="1200" baseline="0">
              <a:latin typeface="Arial" panose="020B0604020202020204" pitchFamily="34" charset="0"/>
            </a:endParaRPr>
          </a:p>
          <a:p>
            <a:pPr defTabSz="914400">
              <a:lnSpc>
                <a:spcPct val="80000"/>
              </a:lnSpc>
              <a:buClrTx/>
              <a:buSzTx/>
              <a:buFontTx/>
            </a:pPr>
            <a:r>
              <a:rPr sz="2800" kern="1200" baseline="0">
                <a:latin typeface="Arial" panose="020B0604020202020204" pitchFamily="34" charset="0"/>
              </a:rPr>
              <a:t>Stems </a:t>
            </a:r>
            <a:r>
              <a:rPr sz="2800" kern="1200" baseline="0" err="1">
                <a:latin typeface="Arial" panose="020B0604020202020204" pitchFamily="34" charset="0"/>
              </a:rPr>
              <a:t>contain</a:t>
            </a:r>
            <a:r>
              <a:rPr sz="2800" kern="1200" baseline="0">
                <a:latin typeface="Arial" panose="020B0604020202020204" pitchFamily="34" charset="0"/>
              </a:rPr>
              <a:t> a variety of structures that aid it in it’s functions.</a:t>
            </a:r>
            <a:endParaRPr sz="2800" kern="1200" baseline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Title 1433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/>
        </p:txBody>
      </p:sp>
      <p:sp>
        <p:nvSpPr>
          <p:cNvPr id="14339" name="Text Placeholder 1433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512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t>Nodes and </a:t>
            </a:r>
            <a:r>
              <a:rPr err="1"/>
              <a:t>Intenodes</a:t>
            </a:r>
          </a:p>
        </p:txBody>
      </p:sp>
      <p:sp>
        <p:nvSpPr>
          <p:cNvPr id="5123" name="Text Placeholder 512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t>Stems care divided into internodes.</a:t>
            </a:r>
          </a:p>
          <a:p>
            <a:r>
              <a:t>At each end of an </a:t>
            </a:r>
            <a:r>
              <a:rPr err="1"/>
              <a:t>internode</a:t>
            </a:r>
            <a:r>
              <a:t> is a node.</a:t>
            </a:r>
          </a:p>
          <a:p>
            <a:r>
              <a:t>A node is a structure on a stem at which two or more leaves are attached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6" name="Title 6145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t>Buds</a:t>
            </a:r>
          </a:p>
        </p:txBody>
      </p:sp>
      <p:sp>
        <p:nvSpPr>
          <p:cNvPr id="6147" name="Text Placeholder 6146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t>At the point of attachment of each leaf the stem bears a lateral bud. </a:t>
            </a:r>
          </a:p>
          <a:p>
            <a:r>
              <a:t>A bud is capable of developing into a new shoot.</a:t>
            </a:r>
          </a:p>
          <a:p>
            <a:r>
              <a:t>Buds contain an apical </a:t>
            </a:r>
            <a:r>
              <a:rPr err="1"/>
              <a:t>meristem</a:t>
            </a:r>
            <a:r>
              <a:t> enclosed by specialized leaves called bud scales. </a:t>
            </a:r>
          </a:p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7" name="Title 3076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/>
        </p:txBody>
      </p:sp>
      <p:pic>
        <p:nvPicPr>
          <p:cNvPr id="3076" name="Content Placeholder 3075" descr="node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667000" y="381000"/>
            <a:ext cx="4692650" cy="6126163"/>
          </a:xfrm>
          <a:ln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itle 716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991600" cy="4678362"/>
          </a:xfrm>
          <a:ln/>
        </p:spPr>
        <p:txBody>
          <a:bodyPr anchor="ctr" anchorCtr="0"/>
          <a:p>
            <a:r>
              <a:rPr sz="8800"/>
              <a:t>Types of Stems</a:t>
            </a:r>
            <a:endParaRPr sz="8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Title 819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t>Monocots</a:t>
            </a:r>
          </a:p>
        </p:txBody>
      </p:sp>
      <p:sp>
        <p:nvSpPr>
          <p:cNvPr id="8195" name="Text Placeholder 8194"/>
          <p:cNvSpPr>
            <a:spLocks noGrp="1"/>
          </p:cNvSpPr>
          <p:nvPr>
            <p:ph type="body" sz="half" idx="1"/>
          </p:nvPr>
        </p:nvSpPr>
        <p:spPr>
          <a:xfrm>
            <a:off x="457200" y="2971800"/>
            <a:ext cx="7543800" cy="3505200"/>
          </a:xfrm>
          <a:ln/>
        </p:spPr>
        <p:txBody>
          <a:bodyPr/>
          <a:p>
            <a:pPr>
              <a:lnSpc>
                <a:spcPct val="90000"/>
              </a:lnSpc>
              <a:buClrTx/>
              <a:buSzTx/>
              <a:buFontTx/>
            </a:pPr>
            <a:endParaRPr sz="2000"/>
          </a:p>
          <a:p>
            <a:pPr>
              <a:lnSpc>
                <a:spcPct val="90000"/>
              </a:lnSpc>
              <a:buClrTx/>
              <a:buSzTx/>
              <a:buFontTx/>
            </a:pPr>
            <a:r>
              <a:rPr sz="2400"/>
              <a:t>Contain parallel veins</a:t>
            </a:r>
            <a:endParaRPr sz="2400"/>
          </a:p>
          <a:p>
            <a:pPr>
              <a:lnSpc>
                <a:spcPct val="90000"/>
              </a:lnSpc>
              <a:buClrTx/>
              <a:buSzTx/>
              <a:buFontTx/>
            </a:pPr>
            <a:endParaRPr sz="2400"/>
          </a:p>
          <a:p>
            <a:pPr>
              <a:lnSpc>
                <a:spcPct val="90000"/>
              </a:lnSpc>
              <a:buClrTx/>
              <a:buSzTx/>
              <a:buFontTx/>
            </a:pPr>
            <a:r>
              <a:rPr sz="2400"/>
              <a:t>The shoot apex in monocot stems is more elongated. Leaf sheathes grow up around it, protecting it. Monocot leaves have continuous vascular tissue going down from a shoot or stem. </a:t>
            </a:r>
            <a:endParaRPr sz="2400"/>
          </a:p>
        </p:txBody>
      </p:sp>
      <p:pic>
        <p:nvPicPr>
          <p:cNvPr id="8197" name="Picture 8196" descr="smilax_root">
            <a:hlinkClick r:id="rId1"/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3048000" cy="2667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199" name="Content Placeholder 8198" descr="150rye">
            <a:hlinkClick r:id="rId3"/>
          </p:cNvPr>
          <p:cNvPicPr>
            <a:picLocks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5943600" y="457200"/>
            <a:ext cx="3200400" cy="2438400"/>
          </a:xfrm>
          <a:ln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Title 1024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sz="4000" err="1"/>
              <a:t>Dicot</a:t>
            </a:r>
            <a:br>
              <a:rPr sz="4000"/>
            </a:br>
            <a:endParaRPr sz="4000"/>
          </a:p>
        </p:txBody>
      </p:sp>
      <p:sp>
        <p:nvSpPr>
          <p:cNvPr id="10243" name="Text Placeholder 10242"/>
          <p:cNvSpPr>
            <a:spLocks noGrp="1"/>
          </p:cNvSpPr>
          <p:nvPr>
            <p:ph type="body" sz="half" idx="1"/>
          </p:nvPr>
        </p:nvSpPr>
        <p:spPr>
          <a:xfrm>
            <a:off x="1219200" y="4594225"/>
            <a:ext cx="7010400" cy="4525963"/>
          </a:xfrm>
          <a:ln/>
        </p:spPr>
        <p:txBody>
          <a:bodyPr/>
          <a:p>
            <a:pPr>
              <a:buClrTx/>
              <a:buSzTx/>
              <a:buFontTx/>
            </a:pPr>
            <a:r>
              <a:rPr sz="2800" err="1"/>
              <a:t>Dicot</a:t>
            </a:r>
            <a:r>
              <a:rPr sz="2800"/>
              <a:t> stems have a pith in the center with vascular tissues in a distinct ring visible in a cross section. </a:t>
            </a:r>
            <a:endParaRPr sz="2800"/>
          </a:p>
        </p:txBody>
      </p:sp>
      <p:pic>
        <p:nvPicPr>
          <p:cNvPr id="10245" name="Content Placeholder 10244" descr="dicotstem">
            <a:hlinkClick r:id="rId1"/>
          </p:cNvPr>
          <p:cNvPicPr>
            <a:picLocks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33400" y="838200"/>
            <a:ext cx="3048000" cy="2751138"/>
          </a:xfrm>
          <a:ln/>
        </p:spPr>
      </p:pic>
      <p:pic>
        <p:nvPicPr>
          <p:cNvPr id="10248" name="Content Placeholder 10247" descr="dicot1">
            <a:hlinkClick r:id="rId3"/>
          </p:cNvPr>
          <p:cNvPicPr>
            <a:picLocks noChangeAspect="1"/>
          </p:cNvPicPr>
          <p:nvPr>
            <p:ph sz="quarter" idx="3"/>
          </p:nvPr>
        </p:nvPicPr>
        <p:blipFill>
          <a:blip r:embed="rId4"/>
          <a:stretch>
            <a:fillRect/>
          </a:stretch>
        </p:blipFill>
        <p:spPr>
          <a:xfrm>
            <a:off x="5486400" y="990600"/>
            <a:ext cx="3076575" cy="2633663"/>
          </a:xfrm>
          <a:ln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6" name="Rectangles 13315"/>
          <p:cNvSpPr/>
          <p:nvPr/>
        </p:nvSpPr>
        <p:spPr>
          <a:xfrm>
            <a:off x="762000" y="1676400"/>
            <a:ext cx="7620000" cy="31115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sz="6600"/>
              <a:t>       Primary and Secondary Growth                        in Stems</a:t>
            </a:r>
            <a:endParaRPr sz="6600"/>
          </a:p>
        </p:txBody>
      </p:sp>
      <p:sp>
        <p:nvSpPr>
          <p:cNvPr id="13317" name="Text Box 13316"/>
          <p:cNvSpPr txBox="1"/>
          <p:nvPr/>
        </p:nvSpPr>
        <p:spPr>
          <a:xfrm>
            <a:off x="0" y="6858000"/>
            <a:ext cx="9144000" cy="28352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7200"/>
              <a:t>.</a:t>
            </a:r>
            <a:r>
              <a:rPr sz="7200" err="1"/>
              <a:t>hctib</a:t>
            </a:r>
            <a:r>
              <a:rPr sz="7200"/>
              <a:t> </a:t>
            </a:r>
            <a:r>
              <a:rPr sz="7200" err="1"/>
              <a:t>ytrid</a:t>
            </a:r>
            <a:r>
              <a:rPr sz="7200"/>
              <a:t> a s</a:t>
            </a:r>
            <a:endParaRPr sz="7200"/>
          </a:p>
          <a:p>
            <a:pPr>
              <a:spcBef>
                <a:spcPct val="50000"/>
              </a:spcBef>
            </a:pPr>
            <a:r>
              <a:rPr sz="7200"/>
              <a:t>i </a:t>
            </a:r>
            <a:r>
              <a:rPr sz="7200" err="1"/>
              <a:t>rolyaT</a:t>
            </a:r>
            <a:endParaRPr sz="7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33 0.39274 L 0.03333 -1.54901 " pathEditMode="relative" rAng="0" ptsTypes="AA">
                                      <p:cBhvr>
                                        <p:cTn id="6" dur="25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0" y="-97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Title 1536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t>Primary Growth</a:t>
            </a:r>
          </a:p>
        </p:txBody>
      </p:sp>
      <p:sp>
        <p:nvSpPr>
          <p:cNvPr id="15363" name="Text Placeholder 1536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894</Words>
  <Application>WPS Presentation</Application>
  <PresentationFormat>On-screen Show</PresentationFormat>
  <Paragraphs>37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Arial</vt:lpstr>
      <vt:lpstr>SimSun</vt:lpstr>
      <vt:lpstr>Wingdings</vt:lpstr>
      <vt:lpstr>Microsoft YaHei</vt:lpstr>
      <vt:lpstr>Arial Unicode MS</vt:lpstr>
      <vt:lpstr>Calibri</vt:lpstr>
      <vt:lpstr>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SD5LRC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Stem Structures</dc:title>
  <dc:creator>lanman</dc:creator>
  <cp:lastModifiedBy>p</cp:lastModifiedBy>
  <cp:revision>3</cp:revision>
  <dcterms:created xsi:type="dcterms:W3CDTF">2006-03-10T18:07:33Z</dcterms:created>
  <dcterms:modified xsi:type="dcterms:W3CDTF">2025-02-04T11:16:35Z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FADD5ACF2C6742FBA3EE922C6DEE1858_13</vt:lpwstr>
  </property>
  <property fmtid="{D5CDD505-2E9C-101B-9397-08002B2CF9AE}" pid="3" name="KSOProductBuildVer">
    <vt:lpwstr>1033-12.2.0.19805</vt:lpwstr>
  </property>
</Properties>
</file>