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7" r:id="rId2"/>
    <p:sldId id="953" r:id="rId3"/>
    <p:sldId id="278" r:id="rId4"/>
    <p:sldId id="939" r:id="rId5"/>
    <p:sldId id="268" r:id="rId6"/>
    <p:sldId id="273" r:id="rId7"/>
    <p:sldId id="940" r:id="rId8"/>
    <p:sldId id="941" r:id="rId9"/>
    <p:sldId id="271" r:id="rId10"/>
    <p:sldId id="942" r:id="rId11"/>
    <p:sldId id="943" r:id="rId12"/>
    <p:sldId id="944" r:id="rId13"/>
    <p:sldId id="1107" r:id="rId14"/>
    <p:sldId id="945" r:id="rId15"/>
    <p:sldId id="295" r:id="rId16"/>
    <p:sldId id="1108" r:id="rId17"/>
    <p:sldId id="1109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033" autoAdjust="0"/>
  </p:normalViewPr>
  <p:slideViewPr>
    <p:cSldViewPr>
      <p:cViewPr varScale="1">
        <p:scale>
          <a:sx n="111" d="100"/>
          <a:sy n="111" d="100"/>
        </p:scale>
        <p:origin x="166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6740B207-2883-9719-F234-4F237BCE99F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36B499B0-09AC-6FD5-55F9-5E07277E6CB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2" name="Rectangle 4">
            <a:extLst>
              <a:ext uri="{FF2B5EF4-FFF2-40B4-BE49-F238E27FC236}">
                <a16:creationId xmlns:a16="http://schemas.microsoft.com/office/drawing/2014/main" id="{38411600-06DD-11A6-BA76-DBFA85C2EA9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>
            <a:extLst>
              <a:ext uri="{FF2B5EF4-FFF2-40B4-BE49-F238E27FC236}">
                <a16:creationId xmlns:a16="http://schemas.microsoft.com/office/drawing/2014/main" id="{BBB681AF-1210-38F9-6CEB-3C7EA42F94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A8C8345-D225-485A-B927-648C02C3D4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CB03081-29A6-8FE5-601A-607ACAF62FA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783225-D9AC-A568-1546-83B03B82EE3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45A7CD4D-B70D-4993-BFD2-42F0A17C7E49}" type="datetimeFigureOut">
              <a:rPr lang="en-US"/>
              <a:pPr>
                <a:defRPr/>
              </a:pPr>
              <a:t>2/5/25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F90EFD4-F9F2-6935-E925-7B5C3CD0657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40C917D-4E8A-398E-7BE6-EA94717A7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21CCC-B522-BA79-1F3D-9649174FE10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096A5-F4F8-5D99-7C15-C131FA5B90C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84E4401-61F4-47BD-81E6-5D1F67ECEAD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Typology</a:t>
            </a:r>
            <a:r>
              <a:rPr lang="en-US" dirty="0"/>
              <a:t>: Classification according to general type</a:t>
            </a:r>
          </a:p>
          <a:p>
            <a:endParaRPr lang="en-R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4E4401-61F4-47BD-81E6-5D1F67ECEADC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240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D31B48-81A8-3EB5-0377-CFB5438AD8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AE69F8C-E25F-AC46-9396-1CEC45BC12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82AEDF-00CC-066C-D31A-8C449F8CC5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E9CA2F-6F40-4FD5-9BFD-8285133CAB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422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C1F119-01D4-48EB-EF1C-2B337D8434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DBEE221-1CE8-84A9-FB66-8B67FCEEEE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77AF80-0215-8269-DC4F-4682AA0CD4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D3EA55-614D-4467-A0D2-C1139DC25F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3934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41D8CF-5783-3C76-4999-741B7658DA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A042DC-0117-B7AB-F17D-DB0BA284C9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2045B6-34FE-C9B4-81CF-2CFE84AAA8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565BB-B181-4A8E-A777-2105ED1180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661464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ZA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C8A1F1-87A6-7024-EFD3-D392B361A1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DB6C51-A4A7-037E-75D3-71420A6AA7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C03406-6CB5-081E-DFA5-B36499EC7E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6BEC62-5AC1-467C-98ED-CD2CEF28E1C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152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EE68D0-049E-ADCB-FA9F-6A5DDC51D5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EA8AA3-A725-C034-5D6E-565BFF3C54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70B1EB-67CF-5ED3-74E5-CD6E2E2E9F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B1C671-6CFE-40CD-B132-E14B6C6F2F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0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1B791F-DC68-A420-A019-D1F778C9DF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6DC2E78-DEEB-A636-3D09-6D8C591C91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6C4A8F-5E50-C43A-5999-AAA74E84BF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34F043-D60A-4BED-A97F-6CFD432BB9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569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A7B676-1D59-980E-808C-9BBFC7FAEB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A816BD-7A65-44A7-474E-2965690953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C1C02A-844B-73E9-6000-964DB78F9B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3A18E5-6335-4157-8029-62F5837D63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1290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7F27B02-1091-5787-D415-8AA3F96BD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0586A1B-BAE3-DC41-1E76-6BE17020419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E81DEC4-7829-C618-5F4E-BE705E3C6C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6A1AE-C871-4951-872A-FDD87FA768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3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D46866B-DDC9-93EF-1A2F-1D9C72383B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2DBCA21-E4AF-A1E7-F075-9F83E08516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851F185-7937-A3BC-80DC-41D89771E9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BCA321-2ABC-427D-A36E-5423C55A2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29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1E1092C-8AE6-F677-2190-F3A7B84C31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C331D19-03EA-6EA0-F064-4C75142F28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061745E-EAE4-0683-A047-C82BF8A922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D75388-DDED-4542-816C-086DD555AF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102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D821EB-68F6-F08C-5D1B-E79EF3CD79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C1CEE2-BFD6-794A-8428-BD4483823D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D50A09-EDB0-FCFE-5EA3-92B3F43969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4D8EC5-5CF6-4DE3-AD49-D56F3A126B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11067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DA4E648-A010-F522-B9C5-32A182B8D7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ED4E2C-A1EE-CFE5-63C8-FCB3626588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208099-B36E-FA2E-B471-662BE5F9E0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5A4BC4-7D96-4A8A-8352-43148A57AA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9950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085C71C-40C2-0626-C31C-CDC4D6411B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F3CC13A-0851-B46F-53CF-94924CCDEA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431B5A7-2FBF-ECEC-0AC4-1A8B914700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9C499FF-D051-2AA9-1047-75B315D0EBB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5ED240-8553-4546-BBC2-5C28D7C3789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88F0BE9B-542E-4076-B4F7-6E7C0EE90E8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ontent Placeholder 2"/>
          <p:cNvSpPr>
            <a:spLocks noGrp="1"/>
          </p:cNvSpPr>
          <p:nvPr>
            <p:ph idx="1"/>
          </p:nvPr>
        </p:nvSpPr>
        <p:spPr>
          <a:xfrm>
            <a:off x="228600" y="457200"/>
            <a:ext cx="8686800" cy="566896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altLang="en-US" sz="5400" b="1" dirty="0"/>
              <a:t>   </a:t>
            </a:r>
          </a:p>
          <a:p>
            <a:pPr algn="ctr" eaLnBrk="1" hangingPunct="1">
              <a:buFont typeface="Arial" charset="0"/>
              <a:buNone/>
            </a:pPr>
            <a:endParaRPr lang="en-US" altLang="en-US" sz="4000" b="1" dirty="0"/>
          </a:p>
          <a:p>
            <a:pPr algn="ctr" eaLnBrk="1" hangingPunct="1">
              <a:buFont typeface="Arial" charset="0"/>
              <a:buNone/>
            </a:pP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Unit 1:</a:t>
            </a:r>
          </a:p>
          <a:p>
            <a:pPr algn="ctr" eaLnBrk="1" hangingPunct="1">
              <a:buFont typeface="Arial" charset="0"/>
              <a:buNone/>
            </a:pP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Typology of first-year university student- teachers in Rwanda</a:t>
            </a:r>
          </a:p>
          <a:p>
            <a:pPr algn="ctr" eaLnBrk="1" hangingPunct="1">
              <a:buFont typeface="Arial" charset="0"/>
              <a:buNone/>
            </a:pP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419254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3243D-C242-1329-459D-FE7EA0CBE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The convert students</a:t>
            </a:r>
            <a:endParaRPr lang="en-RW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274F1-B06E-BB1B-DA00-FC5519629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out of ten students without professional preparation fall into this category.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them said: “When you have already accepted and liked the idea of being a teacher, you are motivated. It’s a matter of being aware of the profession”.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Another testimony: “Once here, you just accept it against your will, and you study as other students do. By changing your mind, you end up liking it [teaching] and understand that you can live any kind of life. From there you don’t get bored, but you study hard for your personal growth and development”. (Interview: August 26, 2010).</a:t>
            </a:r>
          </a:p>
          <a:p>
            <a:pPr algn="just"/>
            <a:endParaRPr lang="en-US" sz="2400" dirty="0"/>
          </a:p>
          <a:p>
            <a:endParaRPr lang="en-RW" dirty="0"/>
          </a:p>
        </p:txBody>
      </p:sp>
    </p:spTree>
    <p:extLst>
      <p:ext uri="{BB962C8B-B14F-4D97-AF65-F5344CB8AC3E}">
        <p14:creationId xmlns:p14="http://schemas.microsoft.com/office/powerpoint/2010/main" val="5168049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1F810-1C27-02F9-64DF-A6E77D50A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The reservationist students</a:t>
            </a:r>
            <a:endParaRPr lang="en-RW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49273-126D-576C-713C-E329A85A7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11762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those who did not expect to be teachers.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were against doing the work they were training for.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students have a vision different from that of the teacher education institution (Sears et al., 1987).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study the programme in order to get degrees and then run away from the teaching career to more comfortable and paying jobs.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them, the teaching profession in Rwanda is problematic.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argued that teachers are struggling with life in miserable socio-economic conditions due to their low salary.</a:t>
            </a:r>
          </a:p>
          <a:p>
            <a:endParaRPr lang="en-RW" sz="2400" dirty="0"/>
          </a:p>
        </p:txBody>
      </p:sp>
    </p:spTree>
    <p:extLst>
      <p:ext uri="{BB962C8B-B14F-4D97-AF65-F5344CB8AC3E}">
        <p14:creationId xmlns:p14="http://schemas.microsoft.com/office/powerpoint/2010/main" val="1406735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E03FD-ECBE-D362-06F5-7870BEB5A1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The reservationist students</a:t>
            </a:r>
            <a:endParaRPr lang="en-RW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6D9E8-C134-F3C4-ACCD-15514448F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191000"/>
          </a:xfrm>
        </p:spPr>
        <p:txBody>
          <a:bodyPr/>
          <a:lstStyle/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students are absolutely against doing the work they were training for. 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fact, they were not motivated to do teacher education; 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were doing it because they did not have any other alternative. 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Calderhead (1988) argues that these students do not see themselves as being teachers.</a:t>
            </a:r>
          </a:p>
          <a:p>
            <a:endParaRPr lang="en-RW" sz="2400" dirty="0"/>
          </a:p>
        </p:txBody>
      </p:sp>
    </p:spTree>
    <p:extLst>
      <p:ext uri="{BB962C8B-B14F-4D97-AF65-F5344CB8AC3E}">
        <p14:creationId xmlns:p14="http://schemas.microsoft.com/office/powerpoint/2010/main" val="1916904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7D679-2FA1-92D8-115D-35DE22C4F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b="1" dirty="0">
                <a:cs typeface="Times New Roman" pitchFamily="18" charset="0"/>
              </a:rPr>
              <a:t>Testimony of a traditionalist student:</a:t>
            </a:r>
            <a:br>
              <a:rPr lang="en-GB" altLang="en-US" sz="3200" b="1" dirty="0">
                <a:cs typeface="Times New Roman" pitchFamily="18" charset="0"/>
              </a:rPr>
            </a:br>
            <a:endParaRPr lang="en-RW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27F0A1-6871-B929-B023-9DB7C77DC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When I (researcher) asked her whether she would go to teach after her studies at KIE, she ironically and laughed loudly: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GB" alt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Hahahahahaha</a:t>
            </a:r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!!!! […]. I cannot because, from the bottom of my heart, I don’t like to teach” (Interview: August 24, 2010).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She argued that she wanted to be respected and joining the teaching career would not allow her to achieve this aim.</a:t>
            </a:r>
          </a:p>
          <a:p>
            <a:endParaRPr lang="en-RW" dirty="0"/>
          </a:p>
        </p:txBody>
      </p:sp>
    </p:spTree>
    <p:extLst>
      <p:ext uri="{BB962C8B-B14F-4D97-AF65-F5344CB8AC3E}">
        <p14:creationId xmlns:p14="http://schemas.microsoft.com/office/powerpoint/2010/main" val="1232350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0A8DC-3793-0688-654B-CCEB65D24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Activities</a:t>
            </a:r>
            <a:endParaRPr lang="en-RW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34FD7-53CA-57BD-C6DE-51C9C4F87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GB" altLang="en-US" sz="2400" dirty="0">
                <a:latin typeface="Times New Roman" pitchFamily="18" charset="0"/>
                <a:cs typeface="Times New Roman" pitchFamily="18" charset="0"/>
              </a:rPr>
              <a:t>1. Basing on the above findings, who are you for the moment?</a:t>
            </a:r>
            <a:endParaRPr lang="en-GB" alt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GB" altLang="en-US" sz="2400" dirty="0">
                <a:latin typeface="Times New Roman" pitchFamily="18" charset="0"/>
                <a:cs typeface="Times New Roman" pitchFamily="18" charset="0"/>
              </a:rPr>
              <a:t>A traditionalist;</a:t>
            </a:r>
          </a:p>
          <a:p>
            <a:pPr algn="just">
              <a:buNone/>
            </a:pPr>
            <a:r>
              <a:rPr lang="en-GB" altLang="en-US" sz="2400" dirty="0">
                <a:latin typeface="Times New Roman" pitchFamily="18" charset="0"/>
                <a:cs typeface="Times New Roman" pitchFamily="18" charset="0"/>
              </a:rPr>
              <a:t>A maverick;</a:t>
            </a:r>
          </a:p>
          <a:p>
            <a:pPr algn="just">
              <a:buNone/>
            </a:pPr>
            <a:r>
              <a:rPr lang="en-GB" altLang="en-US" sz="2400" dirty="0">
                <a:latin typeface="Times New Roman" pitchFamily="18" charset="0"/>
                <a:cs typeface="Times New Roman" pitchFamily="18" charset="0"/>
              </a:rPr>
              <a:t>A convert; or </a:t>
            </a:r>
          </a:p>
          <a:p>
            <a:pPr algn="just">
              <a:buNone/>
            </a:pPr>
            <a:r>
              <a:rPr lang="en-GB" altLang="en-US" sz="2400" dirty="0">
                <a:latin typeface="Times New Roman" pitchFamily="18" charset="0"/>
                <a:cs typeface="Times New Roman" pitchFamily="18" charset="0"/>
              </a:rPr>
              <a:t>A reservationist  student?</a:t>
            </a:r>
          </a:p>
          <a:p>
            <a:pPr algn="just">
              <a:buNone/>
            </a:pPr>
            <a:r>
              <a:rPr lang="en-GB" altLang="en-US" sz="2400" dirty="0">
                <a:latin typeface="Times New Roman" pitchFamily="18" charset="0"/>
                <a:cs typeface="Times New Roman" pitchFamily="18" charset="0"/>
              </a:rPr>
              <a:t>Share your findings in plenary!!</a:t>
            </a:r>
          </a:p>
          <a:p>
            <a:pPr algn="just">
              <a:buNone/>
            </a:pPr>
            <a:r>
              <a:rPr lang="en-GB" altLang="en-US" sz="2400" dirty="0">
                <a:latin typeface="Times New Roman" pitchFamily="18" charset="0"/>
                <a:cs typeface="Times New Roman" pitchFamily="18" charset="0"/>
              </a:rPr>
              <a:t>2. Discuss the implications of each category’s views on future teaching roles and practices.</a:t>
            </a:r>
          </a:p>
          <a:p>
            <a:endParaRPr lang="en-RW" dirty="0"/>
          </a:p>
        </p:txBody>
      </p:sp>
    </p:spTree>
    <p:extLst>
      <p:ext uri="{BB962C8B-B14F-4D97-AF65-F5344CB8AC3E}">
        <p14:creationId xmlns:p14="http://schemas.microsoft.com/office/powerpoint/2010/main" val="3266882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References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>
              <a:buFont typeface="Arial" charset="0"/>
              <a:buAutoNum type="arabicPeriod"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Nizeyimana, G. &amp; Osman, R. (2013). First year university students' beliefs about teaching and teaching profession: The case of Rwanda. </a:t>
            </a:r>
            <a:r>
              <a:rPr lang="en-US" altLang="en-US" sz="2800" i="1">
                <a:latin typeface="Times New Roman" pitchFamily="18" charset="0"/>
                <a:cs typeface="Times New Roman" pitchFamily="18" charset="0"/>
              </a:rPr>
              <a:t>Southern African Review of Education, 19(1) 98-120 </a:t>
            </a:r>
          </a:p>
          <a:p>
            <a:pPr marL="514350" indent="-514350" algn="just">
              <a:buFont typeface="Arial" charset="0"/>
              <a:buAutoNum type="arabicPeriod"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Nizeyimana, G. (2013). </a:t>
            </a:r>
            <a:r>
              <a:rPr lang="en-US" altLang="en-US" sz="2800" i="1">
                <a:latin typeface="Times New Roman" pitchFamily="18" charset="0"/>
                <a:cs typeface="Times New Roman" pitchFamily="18" charset="0"/>
              </a:rPr>
              <a:t>Student engagement in Teacher Education at Kigali Institute of Education in Rwanda. 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Unpublished PhD Thesis. Johannesburg: University of the Witwatresrand</a:t>
            </a:r>
          </a:p>
        </p:txBody>
      </p:sp>
    </p:spTree>
    <p:extLst>
      <p:ext uri="{BB962C8B-B14F-4D97-AF65-F5344CB8AC3E}">
        <p14:creationId xmlns:p14="http://schemas.microsoft.com/office/powerpoint/2010/main" val="2128727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9944C-E461-284F-749E-300F4A1FE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Check your progress</a:t>
            </a:r>
            <a:endParaRPr lang="en-RW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EFADA-2C24-C9F9-0F76-CDE7CEA422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Describe the four categories of first year university students about the teaching profession in Rwanda.</a:t>
            </a:r>
            <a:endParaRPr lang="en-RW" sz="2400" dirty="0"/>
          </a:p>
        </p:txBody>
      </p:sp>
    </p:spTree>
    <p:extLst>
      <p:ext uri="{BB962C8B-B14F-4D97-AF65-F5344CB8AC3E}">
        <p14:creationId xmlns:p14="http://schemas.microsoft.com/office/powerpoint/2010/main" val="3615963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CC0D0-7FD4-B539-3280-F3FB981F6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END!</a:t>
            </a:r>
            <a:endParaRPr lang="en-RW" sz="32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94CB6-5331-0478-AF8A-ACA6CE928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RW"/>
          </a:p>
        </p:txBody>
      </p:sp>
    </p:spTree>
    <p:extLst>
      <p:ext uri="{BB962C8B-B14F-4D97-AF65-F5344CB8AC3E}">
        <p14:creationId xmlns:p14="http://schemas.microsoft.com/office/powerpoint/2010/main" val="41855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9D68B-C79A-99BD-3B68-14C9A53AF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Unit Learning Outcome:</a:t>
            </a:r>
            <a:br>
              <a:rPr lang="en-US" altLang="en-US" b="1" dirty="0">
                <a:latin typeface="Times New Roman" pitchFamily="18" charset="0"/>
                <a:cs typeface="Times New Roman" pitchFamily="18" charset="0"/>
              </a:rPr>
            </a:br>
            <a:endParaRPr lang="en-R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91A0A-D034-F044-D680-A736D04A2C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By the end of unit 1, you should be able to: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RW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Categorize first-year university student-teachers’ perceptions of the teaching profession to reflect on their impact on 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your</a:t>
            </a:r>
            <a:r>
              <a:rPr lang="en-RW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future teaching roles and practices</a:t>
            </a:r>
            <a:r>
              <a:rPr lang="en-US" sz="24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RW" sz="24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RW" dirty="0"/>
          </a:p>
        </p:txBody>
      </p:sp>
    </p:spTree>
    <p:extLst>
      <p:ext uri="{BB962C8B-B14F-4D97-AF65-F5344CB8AC3E}">
        <p14:creationId xmlns:p14="http://schemas.microsoft.com/office/powerpoint/2010/main" val="31501265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>
            <a:normAutofit fontScale="90000"/>
          </a:bodyPr>
          <a:lstStyle/>
          <a:p>
            <a:br>
              <a:rPr lang="en-US" altLang="en-US" b="1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Typology of first-year university student- Teachers in Rwanda</a:t>
            </a:r>
            <a:br>
              <a:rPr lang="en-US" altLang="en-US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GB" altLang="en-US" sz="2400" dirty="0">
                <a:latin typeface="Times New Roman" pitchFamily="18" charset="0"/>
                <a:cs typeface="Times New Roman" pitchFamily="18" charset="0"/>
              </a:rPr>
              <a:t>This unit explores first year student teachers’ perceptions of the teaching profession in the context of Rwanda.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There is evidence that in most developing countries, teacher preparation at tertiary level combines candidates with professional preparation from high school and those without such experience. </a:t>
            </a:r>
          </a:p>
          <a:p>
            <a:pPr algn="just" eaLnBrk="1" hangingPunct="1">
              <a:buFont typeface="Arial" panose="020B0604020202020204" pitchFamily="34" charset="0"/>
              <a:buChar char="•"/>
            </a:pP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These students enter the 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 with different preconceptions about and perceptions of the teaching profession (</a:t>
            </a:r>
            <a:r>
              <a:rPr lang="en-US" altLang="en-US" sz="2400" dirty="0" err="1">
                <a:latin typeface="Times New Roman" pitchFamily="18" charset="0"/>
                <a:cs typeface="Times New Roman" pitchFamily="18" charset="0"/>
              </a:rPr>
              <a:t>Nizeyimana</a:t>
            </a:r>
            <a:r>
              <a:rPr lang="en-US" altLang="en-US" sz="2400" dirty="0">
                <a:latin typeface="Times New Roman" pitchFamily="18" charset="0"/>
                <a:cs typeface="Times New Roman" pitchFamily="18" charset="0"/>
              </a:rPr>
              <a:t>, G. &amp; Osman, R., 2013).</a:t>
            </a:r>
            <a:endParaRPr lang="en-GB" alt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82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alt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Typology of first-year university student teachers in Rwanda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teachers’ beliefs about teaching and the teaching profession play a vital role in determining the way they engage in learning for the career they are trained for. </a:t>
            </a:r>
          </a:p>
          <a:p>
            <a:pPr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 teachers’ attitudes and beliefs affect the way they learn to teach.</a:t>
            </a:r>
          </a:p>
          <a:p>
            <a:pPr algn="just"/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beliefs are linked to: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students’ image of the teaching profession before entering tertiary teacher education,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current image and conception of teaching during their first year at college or university,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Their attitude towards practicing the career after graduation, and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socio- economic status of teachers within the socio-economic and political context of the country.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0279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n-US" altLang="en-US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Typology of first-year university student teachers in Rwanda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/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beliefs of teacher candidates strongly affect what and how they learn and eventually how they approach teaching in the classroom.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analysis of the data shows that participants could be classified into four categories with reference to their interest in the career: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traditionalist students,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maverick students,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convert students and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reservationist students.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934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  <a:noFill/>
        </p:spPr>
        <p:txBody>
          <a:bodyPr>
            <a:normAutofit fontScale="90000"/>
          </a:bodyPr>
          <a:lstStyle/>
          <a:p>
            <a:r>
              <a:rPr lang="en-US" sz="3600" b="1" dirty="0"/>
              <a:t>The traditionalist students</a:t>
            </a:r>
            <a:r>
              <a:rPr lang="en-US" sz="3600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study, traditionalist students are those who had a positive perception of the teaching career before entering Kigali Institute of Education (KIE).</a:t>
            </a: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enjoy the training that they are undergoing and have a positive view of their future career. </a:t>
            </a:r>
          </a:p>
          <a:p>
            <a:pPr algn="just"/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According to Sears et al. (1987; 1994), they seriously consider teaching as their career and are, therefore, service-oriented.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085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0AF61-EE8E-D0EC-2385-9EC2F5E3F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b="1" dirty="0">
                <a:latin typeface="Times New Roman" pitchFamily="18" charset="0"/>
                <a:cs typeface="Times New Roman" pitchFamily="18" charset="0"/>
              </a:rPr>
              <a:t>Example of how a traditionalist student feels:</a:t>
            </a:r>
            <a:endParaRPr lang="en-RW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9CC90-775C-CD51-E3F5-E9897D02F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altLang="en-US" sz="2400" dirty="0">
                <a:latin typeface="Times New Roman" pitchFamily="18" charset="0"/>
                <a:cs typeface="Times New Roman" pitchFamily="18" charset="0"/>
              </a:rPr>
              <a:t>Yes, it [being a teacher] motivates and encourages me. As I told you, it’s me who requested to be sent to KIE. I wanted to be a teacher. When I am studying, my goal is to pass and pass with good grades. Then, the knowledge I will gain from here will help me to do the work after my studies. I will do it as required because of my full commitment to study for the profession. (Interview: August 24, 2010).</a:t>
            </a:r>
            <a:endParaRPr lang="en-RW" sz="2400" dirty="0"/>
          </a:p>
        </p:txBody>
      </p:sp>
    </p:spTree>
    <p:extLst>
      <p:ext uri="{BB962C8B-B14F-4D97-AF65-F5344CB8AC3E}">
        <p14:creationId xmlns:p14="http://schemas.microsoft.com/office/powerpoint/2010/main" val="1839198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5C8A6-B114-824C-E744-A8EDFAC34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/>
              <a:t>The maverick students</a:t>
            </a:r>
            <a:br>
              <a:rPr lang="en-US" dirty="0"/>
            </a:br>
            <a:endParaRPr lang="en-RW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9210BA-3A7E-56BB-D7BE-81D520EDA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/>
          <a:lstStyle/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those who are not really motivated or attracted by the teaching profession.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students who entered teacher education at KIE because of other variables, such as government sponsorship.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pointed out that they did not intend to become teachers, but because they were government-sponsored to study education and could not pay for private university education in a field of their choice, 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finally ended up changing their minds and accepting teacher education.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them, this career would only be performed as a last job opportunity.</a:t>
            </a:r>
          </a:p>
          <a:p>
            <a:endParaRPr lang="en-US" sz="2400" dirty="0"/>
          </a:p>
          <a:p>
            <a:endParaRPr lang="en-RW" dirty="0"/>
          </a:p>
        </p:txBody>
      </p:sp>
    </p:spTree>
    <p:extLst>
      <p:ext uri="{BB962C8B-B14F-4D97-AF65-F5344CB8AC3E}">
        <p14:creationId xmlns:p14="http://schemas.microsoft.com/office/powerpoint/2010/main" val="126258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noFill/>
        </p:spPr>
        <p:txBody>
          <a:bodyPr/>
          <a:lstStyle/>
          <a:p>
            <a:r>
              <a:rPr lang="en-US" sz="3200" b="1" dirty="0"/>
              <a:t>The convert students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830763"/>
          </a:xfrm>
        </p:spPr>
        <p:txBody>
          <a:bodyPr>
            <a:no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those who initially did not see their career in teaching but who, once they were admitted to the teacher education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showed a strong commitment to the job 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are students who initially had a negative image of the teaching profession when they were still at high school.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after they entered a teacher education programme at KIE, they had to change their minds (often unwillingly) and accept to do it because they did not have any other choice. </a:t>
            </a:r>
          </a:p>
          <a:p>
            <a:pPr algn="just"/>
            <a:r>
              <a:rPr lang="en-GB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thus committed themselves to the profession.</a:t>
            </a:r>
          </a:p>
        </p:txBody>
      </p:sp>
    </p:spTree>
    <p:extLst>
      <p:ext uri="{BB962C8B-B14F-4D97-AF65-F5344CB8AC3E}">
        <p14:creationId xmlns:p14="http://schemas.microsoft.com/office/powerpoint/2010/main" val="405771806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6293</TotalTime>
  <Words>1210</Words>
  <Application>Microsoft Macintosh PowerPoint</Application>
  <PresentationFormat>On-screen Show (4:3)</PresentationFormat>
  <Paragraphs>79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Default Design</vt:lpstr>
      <vt:lpstr>PowerPoint Presentation</vt:lpstr>
      <vt:lpstr>Unit Learning Outcome: </vt:lpstr>
      <vt:lpstr> Typology of first-year university student- Teachers in Rwanda </vt:lpstr>
      <vt:lpstr>Typology of first-year university student teachers in Rwanda</vt:lpstr>
      <vt:lpstr>Typology of first-year university student teachers in Rwanda</vt:lpstr>
      <vt:lpstr>The traditionalist students  </vt:lpstr>
      <vt:lpstr>Example of how a traditionalist student feels:</vt:lpstr>
      <vt:lpstr>The maverick students </vt:lpstr>
      <vt:lpstr>The convert students</vt:lpstr>
      <vt:lpstr>The convert students</vt:lpstr>
      <vt:lpstr>The reservationist students</vt:lpstr>
      <vt:lpstr>The reservationist students</vt:lpstr>
      <vt:lpstr>Testimony of a traditionalist student: </vt:lpstr>
      <vt:lpstr>Activities</vt:lpstr>
      <vt:lpstr>References</vt:lpstr>
      <vt:lpstr>Check your progress</vt:lpstr>
      <vt:lpstr>END!</vt:lpstr>
    </vt:vector>
  </TitlesOfParts>
  <Company>KIE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Module:  THEORY &amp; PRACTICE OF TEACHING</dc:title>
  <dc:creator>Lecturer</dc:creator>
  <cp:lastModifiedBy>Leon NTABOMVURA</cp:lastModifiedBy>
  <cp:revision>337</cp:revision>
  <dcterms:created xsi:type="dcterms:W3CDTF">2009-06-04T05:36:36Z</dcterms:created>
  <dcterms:modified xsi:type="dcterms:W3CDTF">2025-02-05T07:07:18Z</dcterms:modified>
</cp:coreProperties>
</file>