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8" r:id="rId4"/>
    <p:sldId id="257" r:id="rId5"/>
    <p:sldId id="258" r:id="rId6"/>
    <p:sldId id="260" r:id="rId7"/>
    <p:sldId id="279" r:id="rId8"/>
    <p:sldId id="264" r:id="rId9"/>
    <p:sldId id="265" r:id="rId10"/>
    <p:sldId id="266" r:id="rId11"/>
    <p:sldId id="270" r:id="rId12"/>
    <p:sldId id="268" r:id="rId13"/>
    <p:sldId id="271" r:id="rId14"/>
    <p:sldId id="272" r:id="rId15"/>
    <p:sldId id="274" r:id="rId16"/>
    <p:sldId id="275" r:id="rId17"/>
    <p:sldId id="27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1" d="100"/>
          <a:sy n="61" d="100"/>
        </p:scale>
        <p:origin x="-1626" y="-23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3AF43A-BF49-4D78-A7F2-5B777840579C}" type="datetimeFigureOut">
              <a:rPr lang="en-US" smtClean="0"/>
              <a:pPr/>
              <a:t>21/01/2021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7F5DA-B197-4824-9418-DA28059E7F0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3AF43A-BF49-4D78-A7F2-5B777840579C}" type="datetimeFigureOut">
              <a:rPr lang="en-US" smtClean="0"/>
              <a:pPr/>
              <a:t>21/01/2021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7F5DA-B197-4824-9418-DA28059E7F0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3AF43A-BF49-4D78-A7F2-5B777840579C}" type="datetimeFigureOut">
              <a:rPr lang="en-US" smtClean="0"/>
              <a:pPr/>
              <a:t>21/01/2021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7F5DA-B197-4824-9418-DA28059E7F0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3AF43A-BF49-4D78-A7F2-5B777840579C}" type="datetimeFigureOut">
              <a:rPr lang="en-US" smtClean="0"/>
              <a:pPr/>
              <a:t>21/01/2021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7F5DA-B197-4824-9418-DA28059E7F0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3AF43A-BF49-4D78-A7F2-5B777840579C}" type="datetimeFigureOut">
              <a:rPr lang="en-US" smtClean="0"/>
              <a:pPr/>
              <a:t>21/01/2021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7F5DA-B197-4824-9418-DA28059E7F0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3AF43A-BF49-4D78-A7F2-5B777840579C}" type="datetimeFigureOut">
              <a:rPr lang="en-US" smtClean="0"/>
              <a:pPr/>
              <a:t>21/01/2021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27F5DA-B197-4824-9418-DA28059E7F0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3AF43A-BF49-4D78-A7F2-5B777840579C}" type="datetimeFigureOut">
              <a:rPr lang="en-US" smtClean="0"/>
              <a:pPr/>
              <a:t>21/01/2021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27F5DA-B197-4824-9418-DA28059E7F0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3AF43A-BF49-4D78-A7F2-5B777840579C}" type="datetimeFigureOut">
              <a:rPr lang="en-US" smtClean="0"/>
              <a:pPr/>
              <a:t>21/01/2021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27F5DA-B197-4824-9418-DA28059E7F0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3AF43A-BF49-4D78-A7F2-5B777840579C}" type="datetimeFigureOut">
              <a:rPr lang="en-US" smtClean="0"/>
              <a:pPr/>
              <a:t>21/01/2021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27F5DA-B197-4824-9418-DA28059E7F0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3AF43A-BF49-4D78-A7F2-5B777840579C}" type="datetimeFigureOut">
              <a:rPr lang="en-US" smtClean="0"/>
              <a:pPr/>
              <a:t>21/01/2021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27F5DA-B197-4824-9418-DA28059E7F0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3AF43A-BF49-4D78-A7F2-5B777840579C}" type="datetimeFigureOut">
              <a:rPr lang="en-US" smtClean="0"/>
              <a:pPr/>
              <a:t>21/01/2021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27F5DA-B197-4824-9418-DA28059E7F0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3AF43A-BF49-4D78-A7F2-5B777840579C}" type="datetimeFigureOut">
              <a:rPr lang="en-US" smtClean="0"/>
              <a:pPr/>
              <a:t>21/01/2021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27F5DA-B197-4824-9418-DA28059E7F0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Forest and climate change </a:t>
            </a:r>
            <a:endParaRPr lang="en-US" dirty="0"/>
          </a:p>
        </p:txBody>
      </p:sp>
      <p:sp>
        <p:nvSpPr>
          <p:cNvPr id="9" name="Content Placeholder 8"/>
          <p:cNvSpPr>
            <a:spLocks noGrp="1"/>
          </p:cNvSpPr>
          <p:nvPr>
            <p:ph idx="1"/>
          </p:nvPr>
        </p:nvSpPr>
        <p:spPr/>
        <p:txBody>
          <a:bodyPr>
            <a:normAutofit/>
          </a:bodyPr>
          <a:lstStyle/>
          <a:p>
            <a:pPr>
              <a:buFont typeface="Wingdings" pitchFamily="2" charset="2"/>
              <a:buChar char="v"/>
            </a:pPr>
            <a:r>
              <a:rPr lang="en-US" dirty="0" smtClean="0"/>
              <a:t>Global warming and Climate  change </a:t>
            </a:r>
          </a:p>
          <a:p>
            <a:pPr>
              <a:buNone/>
            </a:pPr>
            <a:endParaRPr lang="en-US" dirty="0" smtClean="0"/>
          </a:p>
          <a:p>
            <a:pPr>
              <a:buNone/>
            </a:pPr>
            <a:r>
              <a:rPr lang="en-US" dirty="0" smtClean="0"/>
              <a:t>Global </a:t>
            </a:r>
            <a:r>
              <a:rPr lang="en-US" dirty="0"/>
              <a:t>warming and climate change refer to the increase in average global temperatures due to the increase in greenhouse effect by the increase in the greenhouse gases. </a:t>
            </a:r>
            <a:endParaRPr lang="en-US" dirty="0" smtClean="0"/>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of CO2 emission </a:t>
            </a:r>
            <a:endParaRPr lang="en-US" dirty="0"/>
          </a:p>
        </p:txBody>
      </p:sp>
      <p:sp>
        <p:nvSpPr>
          <p:cNvPr id="3" name="Content Placeholder 2"/>
          <p:cNvSpPr>
            <a:spLocks noGrp="1"/>
          </p:cNvSpPr>
          <p:nvPr>
            <p:ph idx="1"/>
          </p:nvPr>
        </p:nvSpPr>
        <p:spPr/>
        <p:txBody>
          <a:bodyPr>
            <a:normAutofit/>
          </a:bodyPr>
          <a:lstStyle/>
          <a:p>
            <a:pPr>
              <a:buNone/>
            </a:pPr>
            <a:r>
              <a:rPr lang="en-US" dirty="0" smtClean="0"/>
              <a:t>The oxidation of carbon found in organic matter and the subsequent emissions of CO2 result from the following processes:</a:t>
            </a:r>
          </a:p>
          <a:p>
            <a:pPr>
              <a:buNone/>
            </a:pPr>
            <a:r>
              <a:rPr lang="en-US" dirty="0" smtClean="0"/>
              <a:t> • respiration of living biomass,</a:t>
            </a:r>
          </a:p>
          <a:p>
            <a:pPr>
              <a:buNone/>
            </a:pPr>
            <a:r>
              <a:rPr lang="en-US" dirty="0" smtClean="0"/>
              <a:t> • decomposition of organic matter by other living organisms (also called heterotrophic</a:t>
            </a:r>
          </a:p>
          <a:p>
            <a:pPr>
              <a:buNone/>
            </a:pPr>
            <a:r>
              <a:rPr lang="en-US" dirty="0" smtClean="0"/>
              <a:t> respiration),</a:t>
            </a:r>
          </a:p>
          <a:p>
            <a:pPr>
              <a:buNone/>
            </a:pPr>
            <a:r>
              <a:rPr lang="en-US" dirty="0" smtClean="0"/>
              <a:t> • combustion (fires)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Diagram of Carbon cycle in forest </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460981" y="1600200"/>
            <a:ext cx="8222038" cy="45259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endParaRPr lang="en-US" dirty="0"/>
          </a:p>
        </p:txBody>
      </p:sp>
      <p:sp>
        <p:nvSpPr>
          <p:cNvPr id="3" name="Content Placeholder 2"/>
          <p:cNvSpPr>
            <a:spLocks noGrp="1"/>
          </p:cNvSpPr>
          <p:nvPr>
            <p:ph idx="1"/>
          </p:nvPr>
        </p:nvSpPr>
        <p:spPr/>
        <p:txBody>
          <a:bodyPr>
            <a:normAutofit/>
          </a:bodyPr>
          <a:lstStyle/>
          <a:p>
            <a:pPr>
              <a:buNone/>
            </a:pPr>
            <a:r>
              <a:rPr lang="en-US" dirty="0" smtClean="0"/>
              <a:t>The participation of forests in climate change is thus three-fold:</a:t>
            </a:r>
          </a:p>
          <a:p>
            <a:r>
              <a:rPr lang="en-US" dirty="0" smtClean="0"/>
              <a:t>- they are carbon pools</a:t>
            </a:r>
          </a:p>
          <a:p>
            <a:r>
              <a:rPr lang="en-US" dirty="0" smtClean="0"/>
              <a:t>- they become sources of CO2 when they burn, or, in general, when they are disturbed by natural or human action</a:t>
            </a:r>
          </a:p>
          <a:p>
            <a:r>
              <a:rPr lang="en-US" dirty="0" smtClean="0"/>
              <a:t>- they are CO2 sinks when they grow biomass or extend their area.</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endParaRPr lang="en-US" dirty="0"/>
          </a:p>
        </p:txBody>
      </p:sp>
      <p:sp>
        <p:nvSpPr>
          <p:cNvPr id="3" name="Content Placeholder 2"/>
          <p:cNvSpPr>
            <a:spLocks noGrp="1"/>
          </p:cNvSpPr>
          <p:nvPr>
            <p:ph idx="1"/>
          </p:nvPr>
        </p:nvSpPr>
        <p:spPr/>
        <p:txBody>
          <a:bodyPr/>
          <a:lstStyle/>
          <a:p>
            <a:r>
              <a:rPr lang="en-US" dirty="0" smtClean="0"/>
              <a:t>The carbon cycle (photosynthesis, plant respiration and the degradation of organic matter)in a given forest is influenced by climatic conditions and atmospheric concentrations of CO2.</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Forestry activities to mitigate climate change</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Several actions can be taken in the forestry sector in order to mitigate climate change.</a:t>
            </a:r>
          </a:p>
          <a:p>
            <a:r>
              <a:rPr lang="en-US" b="1" dirty="0" smtClean="0"/>
              <a:t>Plant trees to create carbon sinks</a:t>
            </a:r>
          </a:p>
          <a:p>
            <a:pPr>
              <a:buFont typeface="Wingdings" pitchFamily="2" charset="2"/>
              <a:buChar char="Ø"/>
            </a:pPr>
            <a:r>
              <a:rPr lang="en-US" dirty="0" smtClean="0"/>
              <a:t>Planting new forests, rehabilitating degraded forests and enriching existing forests</a:t>
            </a:r>
          </a:p>
          <a:p>
            <a:r>
              <a:rPr lang="en-US" b="1" dirty="0" smtClean="0"/>
              <a:t>Protect existing forests to reduce emissions from deforestation</a:t>
            </a:r>
          </a:p>
          <a:p>
            <a:r>
              <a:rPr lang="en-US" dirty="0" smtClean="0"/>
              <a:t>The carbon reservoir in the forest biomass and soils is very large, highlighting the importance of conserving natural forests.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Improve forestry techniques to reduce emissions</a:t>
            </a:r>
          </a:p>
          <a:p>
            <a:pPr>
              <a:buFont typeface="Wingdings" pitchFamily="2" charset="2"/>
              <a:buChar char="Ø"/>
            </a:pPr>
            <a:r>
              <a:rPr lang="en-US" dirty="0" smtClean="0"/>
              <a:t> practices such as improved forest harvesting techniques, reducing wood  wastes reduce emission </a:t>
            </a:r>
          </a:p>
          <a:p>
            <a:r>
              <a:rPr lang="en-US" b="1" dirty="0" smtClean="0"/>
              <a:t>Wood acting as a substitute for fossil fuels and energy-intensive materials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Font typeface="Wingdings" pitchFamily="2" charset="2"/>
              <a:buChar char="Ø"/>
            </a:pPr>
            <a:r>
              <a:rPr lang="en-US" b="1" dirty="0" smtClean="0"/>
              <a:t>Replacing high-energy materials with climate-friendly substitutes</a:t>
            </a:r>
          </a:p>
          <a:p>
            <a:r>
              <a:rPr lang="en-US" dirty="0" smtClean="0"/>
              <a:t>Using lumber instead of materials requiring large amounts of energy during production helps fight the greenhouse effect, e.g. in replacing concrete or steel constructions by wood as frames, beams, etc.</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b="1" dirty="0" smtClean="0"/>
              <a:t>Fossil fuel substitution through renewable wood energy</a:t>
            </a:r>
          </a:p>
          <a:p>
            <a:r>
              <a:rPr lang="en-US" dirty="0" smtClean="0"/>
              <a:t>Producing wood for energy purposes mitigates climate change by combining sink action with emissions reduction. </a:t>
            </a:r>
          </a:p>
          <a:p>
            <a:r>
              <a:rPr lang="en-US" dirty="0" smtClean="0"/>
              <a:t>Substituting fossil fuels, such as coal, natural gas, or oil by </a:t>
            </a:r>
            <a:r>
              <a:rPr lang="en-US" dirty="0" err="1" smtClean="0"/>
              <a:t>fuelwood</a:t>
            </a:r>
            <a:r>
              <a:rPr lang="en-US" dirty="0" smtClean="0"/>
              <a:t> for domestic use, electricity production, or industrial use, e.g. in iron smelters, reduces CO2 emissions because wood is renewable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Greenhouse effect </a:t>
            </a:r>
            <a:endParaRPr lang="en-US" b="1" dirty="0"/>
          </a:p>
        </p:txBody>
      </p:sp>
      <p:sp>
        <p:nvSpPr>
          <p:cNvPr id="3" name="Content Placeholder 2"/>
          <p:cNvSpPr>
            <a:spLocks noGrp="1"/>
          </p:cNvSpPr>
          <p:nvPr>
            <p:ph idx="1"/>
          </p:nvPr>
        </p:nvSpPr>
        <p:spPr/>
        <p:txBody>
          <a:bodyPr>
            <a:normAutofit/>
          </a:bodyPr>
          <a:lstStyle/>
          <a:p>
            <a:r>
              <a:rPr lang="en-US" dirty="0" smtClean="0"/>
              <a:t>Weather </a:t>
            </a:r>
            <a:r>
              <a:rPr lang="en-US" dirty="0"/>
              <a:t>and climate of the earth is driven by the sun’s energy. Solar radiation heats the earth surface, and in turn earth radiates the energy back into space. Some gasses of the atmosphere traps some of the outgoing energy and retains heat. This causes to an increase in the global temperature and also causes subsequent changes in the weather pattern.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climate change</a:t>
            </a:r>
            <a:endParaRPr lang="en-US" dirty="0"/>
          </a:p>
        </p:txBody>
      </p:sp>
      <p:sp>
        <p:nvSpPr>
          <p:cNvPr id="3" name="Content Placeholder 2"/>
          <p:cNvSpPr>
            <a:spLocks noGrp="1"/>
          </p:cNvSpPr>
          <p:nvPr>
            <p:ph idx="1"/>
          </p:nvPr>
        </p:nvSpPr>
        <p:spPr/>
        <p:txBody>
          <a:bodyPr>
            <a:normAutofit fontScale="92500" lnSpcReduction="20000"/>
          </a:bodyPr>
          <a:lstStyle/>
          <a:p>
            <a:pPr>
              <a:buNone/>
            </a:pPr>
            <a:endParaRPr lang="en-US" dirty="0" smtClean="0"/>
          </a:p>
          <a:p>
            <a:pPr marL="514350" indent="-514350">
              <a:buAutoNum type="arabicPeriod"/>
            </a:pPr>
            <a:r>
              <a:rPr lang="en-US" dirty="0" smtClean="0"/>
              <a:t>Natural event : forest fires, volcanic eruptions, methane release from thawing of permafrost on the ocean floor and release of methane gas from cattle, wet lands </a:t>
            </a:r>
          </a:p>
          <a:p>
            <a:pPr marL="514350" indent="-514350">
              <a:buNone/>
            </a:pPr>
            <a:endParaRPr lang="en-US" dirty="0" smtClean="0"/>
          </a:p>
          <a:p>
            <a:pPr marL="514350" indent="-514350">
              <a:buNone/>
            </a:pPr>
            <a:r>
              <a:rPr lang="en-US" dirty="0" smtClean="0"/>
              <a:t>2. Anthropogenic activities : fossil oil  combustion, industrial production of greenhouse gases, agricultural water lodging activities such as paddy cultivation artificial wet lands and deforestation.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Greenhouses gases</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CO2 </a:t>
            </a:r>
            <a:r>
              <a:rPr lang="en-US" dirty="0"/>
              <a:t>-</a:t>
            </a:r>
            <a:r>
              <a:rPr lang="en-US" dirty="0" smtClean="0"/>
              <a:t>Carbon dioxide</a:t>
            </a:r>
          </a:p>
          <a:p>
            <a:r>
              <a:rPr lang="en-US" dirty="0" smtClean="0"/>
              <a:t>CH4-Methane </a:t>
            </a:r>
          </a:p>
          <a:p>
            <a:r>
              <a:rPr lang="en-US" dirty="0" smtClean="0"/>
              <a:t>N20-nitrous oxide</a:t>
            </a:r>
          </a:p>
          <a:p>
            <a:r>
              <a:rPr lang="en-US" dirty="0" smtClean="0"/>
              <a:t>HFC-hydro fluorocarbon</a:t>
            </a:r>
          </a:p>
          <a:p>
            <a:r>
              <a:rPr lang="en-US" dirty="0" smtClean="0"/>
              <a:t> CFC-chlorofluorocarbon</a:t>
            </a:r>
          </a:p>
          <a:p>
            <a:pPr>
              <a:buNone/>
            </a:pPr>
            <a:r>
              <a:rPr lang="en-US" dirty="0" smtClean="0"/>
              <a:t>CF4 	-Carbon </a:t>
            </a:r>
            <a:r>
              <a:rPr lang="en-US" dirty="0"/>
              <a:t>tetra </a:t>
            </a:r>
            <a:r>
              <a:rPr lang="en-US" dirty="0" smtClean="0"/>
              <a:t>fluoride</a:t>
            </a:r>
          </a:p>
          <a:p>
            <a:pPr>
              <a:buNone/>
            </a:pPr>
            <a:endParaRPr lang="en-US" dirty="0"/>
          </a:p>
          <a:p>
            <a:pPr>
              <a:buNone/>
            </a:pPr>
            <a:r>
              <a:rPr lang="en-US" dirty="0" smtClean="0"/>
              <a:t> </a:t>
            </a:r>
            <a:endParaRPr lang="en-US" dirty="0"/>
          </a:p>
          <a:p>
            <a:endParaRPr lang="en-US" dirty="0"/>
          </a:p>
          <a:p>
            <a:endParaRPr lang="en-US" dirty="0"/>
          </a:p>
          <a:p>
            <a:endParaRPr lang="en-US" dirty="0" smtClean="0"/>
          </a:p>
          <a:p>
            <a:endParaRPr lang="en-US" dirty="0" smtClean="0"/>
          </a:p>
          <a:p>
            <a:endParaRPr lang="en-US" dirty="0" smtClean="0"/>
          </a:p>
          <a:p>
            <a:pPr>
              <a:buNone/>
            </a:pPr>
            <a:endParaRPr lang="en-US" dirty="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Major sources of Greenhouse gases </a:t>
            </a:r>
            <a:endParaRPr lang="en-US" dirty="0"/>
          </a:p>
        </p:txBody>
      </p:sp>
      <p:graphicFrame>
        <p:nvGraphicFramePr>
          <p:cNvPr id="5" name="Content Placeholder 4"/>
          <p:cNvGraphicFramePr>
            <a:graphicFrameLocks noGrp="1"/>
          </p:cNvGraphicFramePr>
          <p:nvPr>
            <p:ph idx="1"/>
          </p:nvPr>
        </p:nvGraphicFramePr>
        <p:xfrm>
          <a:off x="457200" y="1600200"/>
          <a:ext cx="8229600" cy="5217160"/>
        </p:xfrm>
        <a:graphic>
          <a:graphicData uri="http://schemas.openxmlformats.org/drawingml/2006/table">
            <a:tbl>
              <a:tblPr firstRow="1" bandRow="1">
                <a:tableStyleId>{5C22544A-7EE6-4342-B048-85BDC9FD1C3A}</a:tableStyleId>
              </a:tblPr>
              <a:tblGrid>
                <a:gridCol w="2133600"/>
                <a:gridCol w="3962400"/>
                <a:gridCol w="2133600"/>
              </a:tblGrid>
              <a:tr h="370840">
                <a:tc>
                  <a:txBody>
                    <a:bodyPr/>
                    <a:lstStyle/>
                    <a:p>
                      <a:r>
                        <a:rPr lang="en-US" dirty="0" smtClean="0"/>
                        <a:t>ENERGY</a:t>
                      </a:r>
                      <a:r>
                        <a:rPr lang="en-US" baseline="0" dirty="0" smtClean="0"/>
                        <a:t> </a:t>
                      </a:r>
                      <a:endParaRPr lang="en-US" dirty="0"/>
                    </a:p>
                  </a:txBody>
                  <a:tcPr/>
                </a:tc>
                <a:tc>
                  <a:txBody>
                    <a:bodyPr/>
                    <a:lstStyle/>
                    <a:p>
                      <a:r>
                        <a:rPr lang="en-US" sz="1800" b="1" kern="1200" baseline="0" dirty="0" smtClean="0">
                          <a:solidFill>
                            <a:schemeClr val="lt1"/>
                          </a:solidFill>
                          <a:latin typeface="+mn-lt"/>
                          <a:ea typeface="+mn-ea"/>
                          <a:cs typeface="+mn-cs"/>
                        </a:rPr>
                        <a:t>Forest fuel combustion ; Natural gas leakage ; Industrial activities;  </a:t>
                      </a:r>
                    </a:p>
                    <a:p>
                      <a:r>
                        <a:rPr lang="en-US" sz="1800" b="1" kern="1200" baseline="0" dirty="0" smtClean="0">
                          <a:solidFill>
                            <a:schemeClr val="lt1"/>
                          </a:solidFill>
                          <a:latin typeface="+mn-lt"/>
                          <a:ea typeface="+mn-ea"/>
                          <a:cs typeface="+mn-cs"/>
                        </a:rPr>
                        <a:t>Biomass burning 	</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lt1"/>
                          </a:solidFill>
                          <a:latin typeface="+mn-lt"/>
                          <a:ea typeface="+mn-ea"/>
                          <a:cs typeface="+mn-cs"/>
                        </a:rPr>
                        <a:t>CO2, CH4, N2O, O3 	</a:t>
                      </a:r>
                    </a:p>
                    <a:p>
                      <a:endParaRPr lang="en-US" dirty="0"/>
                    </a:p>
                  </a:txBody>
                  <a:tcPr/>
                </a:tc>
              </a:tr>
              <a:tr h="370840">
                <a:tc>
                  <a:txBody>
                    <a:bodyPr/>
                    <a:lstStyle/>
                    <a:p>
                      <a:r>
                        <a:rPr lang="en-US" dirty="0" smtClean="0"/>
                        <a:t>FOREST </a:t>
                      </a:r>
                      <a:endParaRPr lang="en-US" dirty="0"/>
                    </a:p>
                  </a:txBody>
                  <a:tcPr/>
                </a:tc>
                <a:tc>
                  <a:txBody>
                    <a:bodyPr/>
                    <a:lstStyle/>
                    <a:p>
                      <a:r>
                        <a:rPr lang="en-US" sz="1800" kern="1200" baseline="0" dirty="0" smtClean="0">
                          <a:solidFill>
                            <a:schemeClr val="dk1"/>
                          </a:solidFill>
                          <a:latin typeface="+mn-lt"/>
                          <a:ea typeface="+mn-ea"/>
                          <a:cs typeface="+mn-cs"/>
                        </a:rPr>
                        <a:t>Harvesting , Clearing . Burning 	</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dk1"/>
                          </a:solidFill>
                          <a:latin typeface="+mn-lt"/>
                          <a:ea typeface="+mn-ea"/>
                          <a:cs typeface="+mn-cs"/>
                        </a:rPr>
                        <a:t>CO2, CH4, N2O 	</a:t>
                      </a:r>
                    </a:p>
                    <a:p>
                      <a:endParaRPr lang="en-US" dirty="0"/>
                    </a:p>
                  </a:txBody>
                  <a:tcPr/>
                </a:tc>
              </a:tr>
              <a:tr h="370840">
                <a:tc>
                  <a:txBody>
                    <a:bodyPr/>
                    <a:lstStyle/>
                    <a:p>
                      <a:r>
                        <a:rPr lang="en-US" dirty="0" smtClean="0"/>
                        <a:t>AGRICULTURE</a:t>
                      </a:r>
                      <a:r>
                        <a:rPr lang="en-US" baseline="0" dirty="0" smtClean="0"/>
                        <a:t> </a:t>
                      </a:r>
                      <a:endParaRPr lang="en-US" dirty="0"/>
                    </a:p>
                  </a:txBody>
                  <a:tcPr/>
                </a:tc>
                <a:tc>
                  <a:txBody>
                    <a:bodyPr/>
                    <a:lstStyle/>
                    <a:p>
                      <a:r>
                        <a:rPr lang="en-US" sz="1800" kern="1200" baseline="0" dirty="0" smtClean="0">
                          <a:solidFill>
                            <a:schemeClr val="dk1"/>
                          </a:solidFill>
                          <a:latin typeface="+mn-lt"/>
                          <a:ea typeface="+mn-ea"/>
                          <a:cs typeface="+mn-cs"/>
                        </a:rPr>
                        <a:t>Paddy fields , Animal husbandry (ruminants) , Fertilizer usage 	</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dk1"/>
                          </a:solidFill>
                          <a:latin typeface="+mn-lt"/>
                          <a:ea typeface="+mn-ea"/>
                          <a:cs typeface="+mn-cs"/>
                        </a:rPr>
                        <a:t>CO2, CH4, N2O 	</a:t>
                      </a:r>
                    </a:p>
                    <a:p>
                      <a:endParaRPr lang="en-US" dirty="0"/>
                    </a:p>
                  </a:txBody>
                  <a:tcPr/>
                </a:tc>
              </a:tr>
              <a:tr h="370840">
                <a:tc>
                  <a:txBody>
                    <a:bodyPr/>
                    <a:lstStyle/>
                    <a:p>
                      <a:r>
                        <a:rPr lang="en-US" dirty="0" smtClean="0"/>
                        <a:t>WASTE MANAGEMNT </a:t>
                      </a:r>
                      <a:endParaRPr lang="en-US" dirty="0"/>
                    </a:p>
                  </a:txBody>
                  <a:tcPr/>
                </a:tc>
                <a:tc>
                  <a:txBody>
                    <a:bodyPr/>
                    <a:lstStyle/>
                    <a:p>
                      <a:r>
                        <a:rPr lang="en-US" sz="1800" kern="1200" baseline="0" dirty="0" smtClean="0">
                          <a:solidFill>
                            <a:schemeClr val="dk1"/>
                          </a:solidFill>
                          <a:latin typeface="+mn-lt"/>
                          <a:ea typeface="+mn-ea"/>
                          <a:cs typeface="+mn-cs"/>
                        </a:rPr>
                        <a:t>Sanitary landfill Incineration </a:t>
                      </a:r>
                    </a:p>
                    <a:p>
                      <a:r>
                        <a:rPr lang="en-US" sz="1800" kern="1200" baseline="0" dirty="0" smtClean="0">
                          <a:solidFill>
                            <a:schemeClr val="dk1"/>
                          </a:solidFill>
                          <a:latin typeface="+mn-lt"/>
                          <a:ea typeface="+mn-ea"/>
                          <a:cs typeface="+mn-cs"/>
                        </a:rPr>
                        <a:t>Biomass decay 	</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b="1" kern="1200" baseline="0" dirty="0" smtClean="0">
                          <a:solidFill>
                            <a:schemeClr val="dk1"/>
                          </a:solidFill>
                          <a:latin typeface="+mn-lt"/>
                          <a:ea typeface="+mn-ea"/>
                          <a:cs typeface="+mn-cs"/>
                        </a:rPr>
                        <a:t>CO2, CH4, N2O, O3, CFCs 	</a:t>
                      </a:r>
                    </a:p>
                    <a:p>
                      <a:endParaRPr lang="en-US" dirty="0"/>
                    </a:p>
                  </a:txBody>
                  <a:tcPr/>
                </a:tc>
              </a:tr>
              <a:tr h="370840">
                <a:tc>
                  <a:txBody>
                    <a:bodyPr/>
                    <a:lstStyle/>
                    <a:p>
                      <a:r>
                        <a:rPr lang="en-US" dirty="0" smtClean="0"/>
                        <a:t>INDUSTRIES</a:t>
                      </a:r>
                      <a:endParaRPr lang="en-US" dirty="0"/>
                    </a:p>
                  </a:txBody>
                  <a:tcPr/>
                </a:tc>
                <a:tc>
                  <a:txBody>
                    <a:bodyPr/>
                    <a:lstStyle/>
                    <a:p>
                      <a:r>
                        <a:rPr lang="en-US" sz="1800" kern="1200" baseline="0" dirty="0" smtClean="0">
                          <a:solidFill>
                            <a:schemeClr val="dk1"/>
                          </a:solidFill>
                          <a:latin typeface="+mn-lt"/>
                          <a:ea typeface="+mn-ea"/>
                          <a:cs typeface="+mn-cs"/>
                        </a:rPr>
                        <a:t>Metal smelting &amp; processing ; Cement production ; Petrochemical production;  </a:t>
                      </a:r>
                    </a:p>
                    <a:p>
                      <a:r>
                        <a:rPr lang="en-US" sz="1800" kern="1200" baseline="0" dirty="0" smtClean="0">
                          <a:solidFill>
                            <a:schemeClr val="dk1"/>
                          </a:solidFill>
                          <a:latin typeface="+mn-lt"/>
                          <a:ea typeface="+mn-ea"/>
                          <a:cs typeface="+mn-cs"/>
                        </a:rPr>
                        <a:t>Miscellaneous 	</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dk1"/>
                          </a:solidFill>
                          <a:latin typeface="+mn-lt"/>
                          <a:ea typeface="+mn-ea"/>
                          <a:cs typeface="+mn-cs"/>
                        </a:rPr>
                        <a:t>CO2, CH4, N2O, CFCs, SF6, CF4, C2F6 	</a:t>
                      </a:r>
                    </a:p>
                    <a:p>
                      <a:endParaRPr lang="en-US" dirty="0"/>
                    </a:p>
                  </a:txBody>
                  <a:tcPr/>
                </a:tc>
              </a:tr>
              <a:tr h="370840">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Impacts  of global warming </a:t>
            </a:r>
            <a:endParaRPr lang="en-US" dirty="0"/>
          </a:p>
        </p:txBody>
      </p:sp>
      <p:sp>
        <p:nvSpPr>
          <p:cNvPr id="3" name="Content Placeholder 2"/>
          <p:cNvSpPr>
            <a:spLocks noGrp="1"/>
          </p:cNvSpPr>
          <p:nvPr>
            <p:ph idx="1"/>
          </p:nvPr>
        </p:nvSpPr>
        <p:spPr/>
        <p:txBody>
          <a:bodyPr>
            <a:normAutofit/>
          </a:bodyPr>
          <a:lstStyle/>
          <a:p>
            <a:r>
              <a:rPr lang="en-US" b="1" dirty="0"/>
              <a:t>Sea level rise </a:t>
            </a:r>
            <a:endParaRPr lang="en-US" b="1" dirty="0" smtClean="0"/>
          </a:p>
          <a:p>
            <a:r>
              <a:rPr lang="en-US" b="1" dirty="0" smtClean="0"/>
              <a:t>Melting down of ice</a:t>
            </a:r>
          </a:p>
          <a:p>
            <a:r>
              <a:rPr lang="en-US" b="1" dirty="0" smtClean="0"/>
              <a:t>Extreme events (flood &amp; landslides,  Hurricanes and Tornadoes, droughts and fires, heat waves)</a:t>
            </a:r>
          </a:p>
          <a:p>
            <a:r>
              <a:rPr lang="en-US" b="1" dirty="0" smtClean="0"/>
              <a:t>Effect on biodiversity </a:t>
            </a:r>
          </a:p>
          <a:p>
            <a:r>
              <a:rPr lang="en-US" b="1" dirty="0" smtClean="0"/>
              <a:t>Health effects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definitions </a:t>
            </a:r>
            <a:endParaRPr lang="en-US" dirty="0"/>
          </a:p>
        </p:txBody>
      </p:sp>
      <p:sp>
        <p:nvSpPr>
          <p:cNvPr id="3" name="Content Placeholder 2"/>
          <p:cNvSpPr>
            <a:spLocks noGrp="1"/>
          </p:cNvSpPr>
          <p:nvPr>
            <p:ph idx="1"/>
          </p:nvPr>
        </p:nvSpPr>
        <p:spPr/>
        <p:txBody>
          <a:bodyPr>
            <a:normAutofit/>
          </a:bodyPr>
          <a:lstStyle/>
          <a:p>
            <a:r>
              <a:rPr lang="en-US" sz="2000" i="1" dirty="0" smtClean="0">
                <a:latin typeface="Times New Roman" pitchFamily="18" charset="0"/>
                <a:cs typeface="Times New Roman" pitchFamily="18" charset="0"/>
              </a:rPr>
              <a:t>Carbon </a:t>
            </a:r>
            <a:r>
              <a:rPr lang="en-US" sz="2000" i="1" dirty="0" smtClean="0">
                <a:latin typeface="Times New Roman" pitchFamily="18" charset="0"/>
                <a:cs typeface="Times New Roman" pitchFamily="18" charset="0"/>
              </a:rPr>
              <a:t>pool: </a:t>
            </a:r>
            <a:r>
              <a:rPr lang="en-US" sz="2000" dirty="0" smtClean="0">
                <a:latin typeface="Times New Roman" pitchFamily="18" charset="0"/>
                <a:cs typeface="Times New Roman" pitchFamily="18" charset="0"/>
              </a:rPr>
              <a:t>A reservoir of carbon. A system which has the capacity to accumulate or release carbon.</a:t>
            </a:r>
          </a:p>
          <a:p>
            <a:r>
              <a:rPr lang="en-US" sz="2000" i="1" dirty="0" smtClean="0">
                <a:latin typeface="Times New Roman" pitchFamily="18" charset="0"/>
                <a:cs typeface="Times New Roman" pitchFamily="18" charset="0"/>
              </a:rPr>
              <a:t>Carbon stock: </a:t>
            </a:r>
            <a:r>
              <a:rPr lang="en-US" sz="2000" dirty="0" smtClean="0">
                <a:latin typeface="Times New Roman" pitchFamily="18" charset="0"/>
                <a:cs typeface="Times New Roman" pitchFamily="18" charset="0"/>
              </a:rPr>
              <a:t>The absolute quantity of carbon held within a pool at a specified time. The units </a:t>
            </a:r>
            <a:r>
              <a:rPr lang="en-US" sz="2000" dirty="0" smtClean="0">
                <a:latin typeface="Times New Roman" pitchFamily="18" charset="0"/>
                <a:cs typeface="Times New Roman" pitchFamily="18" charset="0"/>
              </a:rPr>
              <a:t>of  measurement </a:t>
            </a:r>
            <a:r>
              <a:rPr lang="en-US" sz="2000" dirty="0" smtClean="0">
                <a:latin typeface="Times New Roman" pitchFamily="18" charset="0"/>
                <a:cs typeface="Times New Roman" pitchFamily="18" charset="0"/>
              </a:rPr>
              <a:t>are mass.</a:t>
            </a:r>
          </a:p>
          <a:p>
            <a:r>
              <a:rPr lang="en-US" sz="2000" i="1" dirty="0" smtClean="0">
                <a:latin typeface="Times New Roman" pitchFamily="18" charset="0"/>
                <a:cs typeface="Times New Roman" pitchFamily="18" charset="0"/>
              </a:rPr>
              <a:t>Carbon flux</a:t>
            </a:r>
            <a:r>
              <a:rPr lang="en-US" sz="2000" dirty="0" smtClean="0">
                <a:latin typeface="Times New Roman" pitchFamily="18" charset="0"/>
                <a:cs typeface="Times New Roman" pitchFamily="18" charset="0"/>
              </a:rPr>
              <a:t>: Transfer of carbon from one carbon pool to another in units of measurement of mass per </a:t>
            </a:r>
            <a:r>
              <a:rPr lang="en-US" sz="2000" dirty="0" smtClean="0">
                <a:latin typeface="Times New Roman" pitchFamily="18" charset="0"/>
                <a:cs typeface="Times New Roman" pitchFamily="18" charset="0"/>
              </a:rPr>
              <a:t>unit area </a:t>
            </a:r>
            <a:r>
              <a:rPr lang="en-US" sz="2000" dirty="0" smtClean="0">
                <a:latin typeface="Times New Roman" pitchFamily="18" charset="0"/>
                <a:cs typeface="Times New Roman" pitchFamily="18" charset="0"/>
              </a:rPr>
              <a:t>and time (e.g., t C ha-1 yr-1)</a:t>
            </a:r>
          </a:p>
          <a:p>
            <a:r>
              <a:rPr lang="en-US" sz="2000" i="1" dirty="0" smtClean="0">
                <a:latin typeface="Times New Roman" pitchFamily="18" charset="0"/>
                <a:cs typeface="Times New Roman" pitchFamily="18" charset="0"/>
              </a:rPr>
              <a:t>Carbon sink: </a:t>
            </a:r>
            <a:r>
              <a:rPr lang="en-US" sz="2000" dirty="0" smtClean="0">
                <a:latin typeface="Times New Roman" pitchFamily="18" charset="0"/>
                <a:cs typeface="Times New Roman" pitchFamily="18" charset="0"/>
              </a:rPr>
              <a:t>Any process or mechanism which removes </a:t>
            </a:r>
            <a:r>
              <a:rPr lang="en-US" sz="2000" dirty="0" smtClean="0">
                <a:latin typeface="Times New Roman" pitchFamily="18" charset="0"/>
                <a:cs typeface="Times New Roman" pitchFamily="18" charset="0"/>
              </a:rPr>
              <a:t>a greenhouse </a:t>
            </a:r>
            <a:r>
              <a:rPr lang="en-US" sz="2000" dirty="0" smtClean="0">
                <a:latin typeface="Times New Roman" pitchFamily="18" charset="0"/>
                <a:cs typeface="Times New Roman" pitchFamily="18" charset="0"/>
              </a:rPr>
              <a:t>gas, an aerosol or a precursor of </a:t>
            </a:r>
            <a:r>
              <a:rPr lang="en-US" sz="2000" dirty="0" smtClean="0">
                <a:latin typeface="Times New Roman" pitchFamily="18" charset="0"/>
                <a:cs typeface="Times New Roman" pitchFamily="18" charset="0"/>
              </a:rPr>
              <a:t>a greenhouse </a:t>
            </a:r>
            <a:r>
              <a:rPr lang="en-US" sz="2000" dirty="0" smtClean="0">
                <a:latin typeface="Times New Roman" pitchFamily="18" charset="0"/>
                <a:cs typeface="Times New Roman" pitchFamily="18" charset="0"/>
              </a:rPr>
              <a:t>gas from the atmosphere. A given pool (reservoir) can be a sink for atmospheric carbon </a:t>
            </a:r>
            <a:r>
              <a:rPr lang="en-US" sz="2000" dirty="0" smtClean="0">
                <a:latin typeface="Times New Roman" pitchFamily="18" charset="0"/>
                <a:cs typeface="Times New Roman" pitchFamily="18" charset="0"/>
              </a:rPr>
              <a:t>if, during </a:t>
            </a:r>
            <a:r>
              <a:rPr lang="en-US" sz="2000" dirty="0" smtClean="0">
                <a:latin typeface="Times New Roman" pitchFamily="18" charset="0"/>
                <a:cs typeface="Times New Roman" pitchFamily="18" charset="0"/>
              </a:rPr>
              <a:t>a given time interval, more carbon is flowing into it than is flowing out.</a:t>
            </a:r>
          </a:p>
          <a:p>
            <a:r>
              <a:rPr lang="en-US" sz="2000" i="1" dirty="0" smtClean="0">
                <a:latin typeface="Times New Roman" pitchFamily="18" charset="0"/>
                <a:cs typeface="Times New Roman" pitchFamily="18" charset="0"/>
              </a:rPr>
              <a:t>Sequestration (uptake): </a:t>
            </a:r>
            <a:r>
              <a:rPr lang="en-US" sz="2000" dirty="0" smtClean="0">
                <a:latin typeface="Times New Roman" pitchFamily="18" charset="0"/>
                <a:cs typeface="Times New Roman" pitchFamily="18" charset="0"/>
              </a:rPr>
              <a:t>The process of increasing the carbon content of a carbon pool other than </a:t>
            </a:r>
            <a:r>
              <a:rPr lang="en-US" sz="2000" dirty="0" smtClean="0">
                <a:latin typeface="Times New Roman" pitchFamily="18" charset="0"/>
                <a:cs typeface="Times New Roman" pitchFamily="18" charset="0"/>
              </a:rPr>
              <a:t>the atmosphere.(</a:t>
            </a:r>
            <a:r>
              <a:rPr lang="en-US" sz="2000" dirty="0" smtClean="0">
                <a:latin typeface="Times New Roman" pitchFamily="18" charset="0"/>
                <a:cs typeface="Times New Roman" pitchFamily="18" charset="0"/>
              </a:rPr>
              <a:t>IPCC, 2000).</a:t>
            </a:r>
            <a:endParaRPr lang="en-US"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Roles of forestry in climate change </a:t>
            </a:r>
            <a:endParaRPr lang="en-US" dirty="0"/>
          </a:p>
        </p:txBody>
      </p:sp>
      <p:sp>
        <p:nvSpPr>
          <p:cNvPr id="3" name="Content Placeholder 2"/>
          <p:cNvSpPr>
            <a:spLocks noGrp="1"/>
          </p:cNvSpPr>
          <p:nvPr>
            <p:ph idx="1"/>
          </p:nvPr>
        </p:nvSpPr>
        <p:spPr/>
        <p:txBody>
          <a:bodyPr/>
          <a:lstStyle/>
          <a:p>
            <a:r>
              <a:rPr lang="en-US" dirty="0" smtClean="0"/>
              <a:t>Forests are important carbon pools which continuously exchange CO2 with the atmosphere.</a:t>
            </a:r>
          </a:p>
          <a:p>
            <a:r>
              <a:rPr lang="en-US" dirty="0" smtClean="0"/>
              <a:t>Organic matter contains carbon susceptible to be oxidized and returned to the atmosphere in the form of CO2. Carbon is found in several pools in the forest: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endParaRPr lang="en-US" dirty="0"/>
          </a:p>
        </p:txBody>
      </p:sp>
      <p:sp>
        <p:nvSpPr>
          <p:cNvPr id="3" name="Content Placeholder 2"/>
          <p:cNvSpPr>
            <a:spLocks noGrp="1"/>
          </p:cNvSpPr>
          <p:nvPr>
            <p:ph idx="1"/>
          </p:nvPr>
        </p:nvSpPr>
        <p:spPr/>
        <p:txBody>
          <a:bodyPr>
            <a:normAutofit/>
          </a:bodyPr>
          <a:lstStyle/>
          <a:p>
            <a:r>
              <a:rPr lang="en-US" dirty="0" smtClean="0"/>
              <a:t>the vegetation: living plant biomass consisting of wood and non-wood materials.</a:t>
            </a:r>
          </a:p>
          <a:p>
            <a:r>
              <a:rPr lang="en-US" dirty="0" smtClean="0"/>
              <a:t>dead wood and litter: dead plant biomass, made up of plant debris. </a:t>
            </a:r>
          </a:p>
          <a:p>
            <a:r>
              <a:rPr lang="en-US" dirty="0" smtClean="0"/>
              <a:t>soil organic matter, the humus. Humus originates from litter decomposition.</a:t>
            </a:r>
          </a:p>
          <a:p>
            <a:r>
              <a:rPr lang="en-US" dirty="0" smtClean="0"/>
              <a:t>  Wood products derived from harvested timber are also significant carbon pools. </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TotalTime>
  <Words>918</Words>
  <Application>Microsoft Office PowerPoint</Application>
  <PresentationFormat>On-screen Show (4:3)</PresentationFormat>
  <Paragraphs>92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Forest and climate change </vt:lpstr>
      <vt:lpstr>Greenhouse effect </vt:lpstr>
      <vt:lpstr>Causes of climate change</vt:lpstr>
      <vt:lpstr>Greenhouses gases </vt:lpstr>
      <vt:lpstr>Major sources of Greenhouse gases </vt:lpstr>
      <vt:lpstr>Impacts  of global warming </vt:lpstr>
      <vt:lpstr>Key definitions </vt:lpstr>
      <vt:lpstr>Roles of forestry in climate change </vt:lpstr>
      <vt:lpstr>Con’t</vt:lpstr>
      <vt:lpstr>Process of CO2 emission </vt:lpstr>
      <vt:lpstr>Diagram of Carbon cycle in forest </vt:lpstr>
      <vt:lpstr>Con’t</vt:lpstr>
      <vt:lpstr>Con’t</vt:lpstr>
      <vt:lpstr>Forestry activities to mitigate climate change</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Forest and climate change</dc:title>
  <dc:creator>KARIMBA</dc:creator>
  <cp:lastModifiedBy>KARIMBA</cp:lastModifiedBy>
  <cp:revision>28</cp:revision>
  <dcterms:created xsi:type="dcterms:W3CDTF">2021-01-13T18:02:19Z</dcterms:created>
  <dcterms:modified xsi:type="dcterms:W3CDTF">2021-01-21T19:41:31Z</dcterms:modified>
</cp:coreProperties>
</file>