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4" r:id="rId1"/>
  </p:sldMasterIdLst>
  <p:notesMasterIdLst>
    <p:notesMasterId r:id="rId33"/>
  </p:notesMasterIdLst>
  <p:sldIdLst>
    <p:sldId id="256" r:id="rId2"/>
    <p:sldId id="285" r:id="rId3"/>
    <p:sldId id="290" r:id="rId4"/>
    <p:sldId id="291" r:id="rId5"/>
    <p:sldId id="287" r:id="rId6"/>
    <p:sldId id="292" r:id="rId7"/>
    <p:sldId id="286" r:id="rId8"/>
    <p:sldId id="288" r:id="rId9"/>
    <p:sldId id="289" r:id="rId10"/>
    <p:sldId id="284" r:id="rId11"/>
    <p:sldId id="257" r:id="rId12"/>
    <p:sldId id="258" r:id="rId13"/>
    <p:sldId id="259" r:id="rId14"/>
    <p:sldId id="260" r:id="rId15"/>
    <p:sldId id="261" r:id="rId16"/>
    <p:sldId id="262" r:id="rId17"/>
    <p:sldId id="263"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721" autoAdjust="0"/>
    <p:restoredTop sz="94660"/>
  </p:normalViewPr>
  <p:slideViewPr>
    <p:cSldViewPr snapToGrid="0">
      <p:cViewPr varScale="1">
        <p:scale>
          <a:sx n="100" d="100"/>
          <a:sy n="100" d="100"/>
        </p:scale>
        <p:origin x="192" y="5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89D0D1-874B-445A-8A94-DD708B06F732}" type="datetimeFigureOut">
              <a:rPr lang="en-US" smtClean="0"/>
              <a:t>3/27/24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37FC09-379C-4668-B067-F10BF94E2119}" type="slidenum">
              <a:rPr lang="en-US" smtClean="0"/>
              <a:t>‹#›</a:t>
            </a:fld>
            <a:endParaRPr lang="en-US"/>
          </a:p>
        </p:txBody>
      </p:sp>
    </p:spTree>
    <p:extLst>
      <p:ext uri="{BB962C8B-B14F-4D97-AF65-F5344CB8AC3E}">
        <p14:creationId xmlns:p14="http://schemas.microsoft.com/office/powerpoint/2010/main" val="103314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38DD4D-8922-2440-B6F7-F5DCA9EB0ECF}" type="datetime1">
              <a:rPr lang="en-US" smtClean="0"/>
              <a:t>3/27/24</a:t>
            </a:fld>
            <a:endParaRPr lang="en-ZA"/>
          </a:p>
        </p:txBody>
      </p:sp>
      <p:sp>
        <p:nvSpPr>
          <p:cNvPr id="5" name="Footer Placeholder 4"/>
          <p:cNvSpPr>
            <a:spLocks noGrp="1"/>
          </p:cNvSpPr>
          <p:nvPr>
            <p:ph type="ftr" sz="quarter" idx="11"/>
          </p:nvPr>
        </p:nvSpPr>
        <p:spPr/>
        <p:txBody>
          <a:bodyPr/>
          <a:lstStyle/>
          <a:p>
            <a:r>
              <a:rPr lang="en-ZA"/>
              <a:t>Year 3/Law (2022-2023) By Dr Marie Rose Turamwishimiye</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EFF902C-34DD-45CA-BC77-0235122A2607}" type="slidenum">
              <a:rPr lang="en-ZA" smtClean="0"/>
              <a:t>‹#›</a:t>
            </a:fld>
            <a:endParaRPr lang="en-ZA"/>
          </a:p>
        </p:txBody>
      </p:sp>
    </p:spTree>
    <p:extLst>
      <p:ext uri="{BB962C8B-B14F-4D97-AF65-F5344CB8AC3E}">
        <p14:creationId xmlns:p14="http://schemas.microsoft.com/office/powerpoint/2010/main" val="2725660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5D283-D417-D941-9AB4-6F65A790B73E}" type="datetime1">
              <a:rPr lang="en-US" smtClean="0"/>
              <a:t>3/27/24</a:t>
            </a:fld>
            <a:endParaRPr lang="en-ZA"/>
          </a:p>
        </p:txBody>
      </p:sp>
      <p:sp>
        <p:nvSpPr>
          <p:cNvPr id="5" name="Footer Placeholder 4"/>
          <p:cNvSpPr>
            <a:spLocks noGrp="1"/>
          </p:cNvSpPr>
          <p:nvPr>
            <p:ph type="ftr" sz="quarter" idx="11"/>
          </p:nvPr>
        </p:nvSpPr>
        <p:spPr/>
        <p:txBody>
          <a:bodyPr/>
          <a:lstStyle/>
          <a:p>
            <a:r>
              <a:rPr lang="en-ZA"/>
              <a:t>Year 3/Law (2022-2023) By Dr Marie Rose Turamwishimiye</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FF902C-34DD-45CA-BC77-0235122A2607}" type="slidenum">
              <a:rPr lang="en-ZA" smtClean="0"/>
              <a:t>‹#›</a:t>
            </a:fld>
            <a:endParaRPr lang="en-ZA"/>
          </a:p>
        </p:txBody>
      </p:sp>
    </p:spTree>
    <p:extLst>
      <p:ext uri="{BB962C8B-B14F-4D97-AF65-F5344CB8AC3E}">
        <p14:creationId xmlns:p14="http://schemas.microsoft.com/office/powerpoint/2010/main" val="1249951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76ED73-A1F6-6F47-A915-12D44413A8AB}" type="datetime1">
              <a:rPr lang="en-US" smtClean="0"/>
              <a:t>3/27/24</a:t>
            </a:fld>
            <a:endParaRPr lang="en-ZA"/>
          </a:p>
        </p:txBody>
      </p:sp>
      <p:sp>
        <p:nvSpPr>
          <p:cNvPr id="5" name="Footer Placeholder 4"/>
          <p:cNvSpPr>
            <a:spLocks noGrp="1"/>
          </p:cNvSpPr>
          <p:nvPr>
            <p:ph type="ftr" sz="quarter" idx="11"/>
          </p:nvPr>
        </p:nvSpPr>
        <p:spPr/>
        <p:txBody>
          <a:bodyPr/>
          <a:lstStyle/>
          <a:p>
            <a:r>
              <a:rPr lang="en-ZA"/>
              <a:t>Year 3/Law (2022-2023) By Dr Marie Rose Turamwishimiye</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FF902C-34DD-45CA-BC77-0235122A2607}" type="slidenum">
              <a:rPr lang="en-ZA" smtClean="0"/>
              <a:t>‹#›</a:t>
            </a:fld>
            <a:endParaRPr lang="en-Z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796514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BE5FF80-B403-1A49-90B4-FA163C88C4AA}" type="datetime1">
              <a:rPr lang="en-US" smtClean="0"/>
              <a:t>3/27/24</a:t>
            </a:fld>
            <a:endParaRPr lang="en-ZA"/>
          </a:p>
        </p:txBody>
      </p:sp>
      <p:sp>
        <p:nvSpPr>
          <p:cNvPr id="6" name="Footer Placeholder 5"/>
          <p:cNvSpPr>
            <a:spLocks noGrp="1"/>
          </p:cNvSpPr>
          <p:nvPr>
            <p:ph type="ftr" sz="quarter" idx="11"/>
          </p:nvPr>
        </p:nvSpPr>
        <p:spPr/>
        <p:txBody>
          <a:bodyPr/>
          <a:lstStyle/>
          <a:p>
            <a:r>
              <a:rPr lang="en-ZA"/>
              <a:t>Year 3/Law (2022-2023) By Dr Marie Rose Turamwishimiye</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FF902C-34DD-45CA-BC77-0235122A2607}" type="slidenum">
              <a:rPr lang="en-ZA" smtClean="0"/>
              <a:t>‹#›</a:t>
            </a:fld>
            <a:endParaRPr lang="en-ZA"/>
          </a:p>
        </p:txBody>
      </p:sp>
    </p:spTree>
    <p:extLst>
      <p:ext uri="{BB962C8B-B14F-4D97-AF65-F5344CB8AC3E}">
        <p14:creationId xmlns:p14="http://schemas.microsoft.com/office/powerpoint/2010/main" val="1249038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F7F3490-9117-A944-8DE5-276B3B03DD90}" type="datetime1">
              <a:rPr lang="en-US" smtClean="0"/>
              <a:t>3/27/24</a:t>
            </a:fld>
            <a:endParaRPr lang="en-ZA"/>
          </a:p>
        </p:txBody>
      </p:sp>
      <p:sp>
        <p:nvSpPr>
          <p:cNvPr id="6" name="Footer Placeholder 5"/>
          <p:cNvSpPr>
            <a:spLocks noGrp="1"/>
          </p:cNvSpPr>
          <p:nvPr>
            <p:ph type="ftr" sz="quarter" idx="11"/>
          </p:nvPr>
        </p:nvSpPr>
        <p:spPr/>
        <p:txBody>
          <a:bodyPr/>
          <a:lstStyle/>
          <a:p>
            <a:r>
              <a:rPr lang="en-ZA"/>
              <a:t>Year 3/Law (2022-2023) By Dr Marie Rose Turamwishimiye</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FF902C-34DD-45CA-BC77-0235122A2607}" type="slidenum">
              <a:rPr lang="en-ZA" smtClean="0"/>
              <a:t>‹#›</a:t>
            </a:fld>
            <a:endParaRPr lang="en-Z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354025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8100580-DBA9-DA47-8A27-01DAF1513350}" type="datetime1">
              <a:rPr lang="en-US" smtClean="0"/>
              <a:t>3/27/24</a:t>
            </a:fld>
            <a:endParaRPr lang="en-ZA"/>
          </a:p>
        </p:txBody>
      </p:sp>
      <p:sp>
        <p:nvSpPr>
          <p:cNvPr id="6" name="Footer Placeholder 5"/>
          <p:cNvSpPr>
            <a:spLocks noGrp="1"/>
          </p:cNvSpPr>
          <p:nvPr>
            <p:ph type="ftr" sz="quarter" idx="11"/>
          </p:nvPr>
        </p:nvSpPr>
        <p:spPr/>
        <p:txBody>
          <a:bodyPr/>
          <a:lstStyle/>
          <a:p>
            <a:r>
              <a:rPr lang="en-ZA"/>
              <a:t>Year 3/Law (2022-2023) By Dr Marie Rose Turamwishimiye</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FF902C-34DD-45CA-BC77-0235122A2607}" type="slidenum">
              <a:rPr lang="en-ZA" smtClean="0"/>
              <a:t>‹#›</a:t>
            </a:fld>
            <a:endParaRPr lang="en-ZA"/>
          </a:p>
        </p:txBody>
      </p:sp>
    </p:spTree>
    <p:extLst>
      <p:ext uri="{BB962C8B-B14F-4D97-AF65-F5344CB8AC3E}">
        <p14:creationId xmlns:p14="http://schemas.microsoft.com/office/powerpoint/2010/main" val="29067700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49189-CD66-594B-8740-F98D51CEF07A}" type="datetime1">
              <a:rPr lang="en-US" smtClean="0"/>
              <a:t>3/27/24</a:t>
            </a:fld>
            <a:endParaRPr lang="en-ZA"/>
          </a:p>
        </p:txBody>
      </p:sp>
      <p:sp>
        <p:nvSpPr>
          <p:cNvPr id="5" name="Footer Placeholder 4"/>
          <p:cNvSpPr>
            <a:spLocks noGrp="1"/>
          </p:cNvSpPr>
          <p:nvPr>
            <p:ph type="ftr" sz="quarter" idx="11"/>
          </p:nvPr>
        </p:nvSpPr>
        <p:spPr/>
        <p:txBody>
          <a:bodyPr/>
          <a:lstStyle/>
          <a:p>
            <a:r>
              <a:rPr lang="en-ZA"/>
              <a:t>Year 3/Law (2022-2023) By Dr Marie Rose Turamwishimiye</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FF902C-34DD-45CA-BC77-0235122A2607}" type="slidenum">
              <a:rPr lang="en-ZA" smtClean="0"/>
              <a:t>‹#›</a:t>
            </a:fld>
            <a:endParaRPr lang="en-ZA"/>
          </a:p>
        </p:txBody>
      </p:sp>
    </p:spTree>
    <p:extLst>
      <p:ext uri="{BB962C8B-B14F-4D97-AF65-F5344CB8AC3E}">
        <p14:creationId xmlns:p14="http://schemas.microsoft.com/office/powerpoint/2010/main" val="1771809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BB50B4-61C6-C145-A1F2-49793E49C4DD}" type="datetime1">
              <a:rPr lang="en-US" smtClean="0"/>
              <a:t>3/27/24</a:t>
            </a:fld>
            <a:endParaRPr lang="en-ZA"/>
          </a:p>
        </p:txBody>
      </p:sp>
      <p:sp>
        <p:nvSpPr>
          <p:cNvPr id="5" name="Footer Placeholder 4"/>
          <p:cNvSpPr>
            <a:spLocks noGrp="1"/>
          </p:cNvSpPr>
          <p:nvPr>
            <p:ph type="ftr" sz="quarter" idx="11"/>
          </p:nvPr>
        </p:nvSpPr>
        <p:spPr/>
        <p:txBody>
          <a:bodyPr/>
          <a:lstStyle/>
          <a:p>
            <a:r>
              <a:rPr lang="en-ZA"/>
              <a:t>Year 3/Law (2022-2023) By Dr Marie Rose Turamwishimiye</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FF902C-34DD-45CA-BC77-0235122A2607}" type="slidenum">
              <a:rPr lang="en-ZA" smtClean="0"/>
              <a:t>‹#›</a:t>
            </a:fld>
            <a:endParaRPr lang="en-ZA"/>
          </a:p>
        </p:txBody>
      </p:sp>
    </p:spTree>
    <p:extLst>
      <p:ext uri="{BB962C8B-B14F-4D97-AF65-F5344CB8AC3E}">
        <p14:creationId xmlns:p14="http://schemas.microsoft.com/office/powerpoint/2010/main" val="242132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3525E0-B446-7F46-903C-838609E11526}" type="datetime1">
              <a:rPr lang="en-US" smtClean="0"/>
              <a:t>3/27/24</a:t>
            </a:fld>
            <a:endParaRPr lang="en-ZA"/>
          </a:p>
        </p:txBody>
      </p:sp>
      <p:sp>
        <p:nvSpPr>
          <p:cNvPr id="5" name="Footer Placeholder 4"/>
          <p:cNvSpPr>
            <a:spLocks noGrp="1"/>
          </p:cNvSpPr>
          <p:nvPr>
            <p:ph type="ftr" sz="quarter" idx="11"/>
          </p:nvPr>
        </p:nvSpPr>
        <p:spPr/>
        <p:txBody>
          <a:bodyPr/>
          <a:lstStyle/>
          <a:p>
            <a:r>
              <a:rPr lang="en-ZA"/>
              <a:t>Year 3/Law (2022-2023) By Dr Marie Rose Turamwishimiye</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FF902C-34DD-45CA-BC77-0235122A2607}" type="slidenum">
              <a:rPr lang="en-ZA" smtClean="0"/>
              <a:t>‹#›</a:t>
            </a:fld>
            <a:endParaRPr lang="en-ZA"/>
          </a:p>
        </p:txBody>
      </p:sp>
    </p:spTree>
    <p:extLst>
      <p:ext uri="{BB962C8B-B14F-4D97-AF65-F5344CB8AC3E}">
        <p14:creationId xmlns:p14="http://schemas.microsoft.com/office/powerpoint/2010/main" val="2422273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5248CD-9217-7F4A-A327-42366C58AAF8}" type="datetime1">
              <a:rPr lang="en-US" smtClean="0"/>
              <a:t>3/27/24</a:t>
            </a:fld>
            <a:endParaRPr lang="en-ZA"/>
          </a:p>
        </p:txBody>
      </p:sp>
      <p:sp>
        <p:nvSpPr>
          <p:cNvPr id="5" name="Footer Placeholder 4"/>
          <p:cNvSpPr>
            <a:spLocks noGrp="1"/>
          </p:cNvSpPr>
          <p:nvPr>
            <p:ph type="ftr" sz="quarter" idx="11"/>
          </p:nvPr>
        </p:nvSpPr>
        <p:spPr/>
        <p:txBody>
          <a:bodyPr/>
          <a:lstStyle/>
          <a:p>
            <a:r>
              <a:rPr lang="en-ZA"/>
              <a:t>Year 3/Law (2022-2023) By Dr Marie Rose Turamwishimiye</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FF902C-34DD-45CA-BC77-0235122A2607}" type="slidenum">
              <a:rPr lang="en-ZA" smtClean="0"/>
              <a:t>‹#›</a:t>
            </a:fld>
            <a:endParaRPr lang="en-ZA"/>
          </a:p>
        </p:txBody>
      </p:sp>
    </p:spTree>
    <p:extLst>
      <p:ext uri="{BB962C8B-B14F-4D97-AF65-F5344CB8AC3E}">
        <p14:creationId xmlns:p14="http://schemas.microsoft.com/office/powerpoint/2010/main" val="4161733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245DDB-D943-FB42-9811-6456E4C87446}" type="datetime1">
              <a:rPr lang="en-US" smtClean="0"/>
              <a:t>3/27/24</a:t>
            </a:fld>
            <a:endParaRPr lang="en-ZA"/>
          </a:p>
        </p:txBody>
      </p:sp>
      <p:sp>
        <p:nvSpPr>
          <p:cNvPr id="6" name="Footer Placeholder 5"/>
          <p:cNvSpPr>
            <a:spLocks noGrp="1"/>
          </p:cNvSpPr>
          <p:nvPr>
            <p:ph type="ftr" sz="quarter" idx="11"/>
          </p:nvPr>
        </p:nvSpPr>
        <p:spPr/>
        <p:txBody>
          <a:bodyPr/>
          <a:lstStyle/>
          <a:p>
            <a:r>
              <a:rPr lang="en-ZA"/>
              <a:t>Year 3/Law (2022-2023) By Dr Marie Rose Turamwishimiye</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EFF902C-34DD-45CA-BC77-0235122A2607}" type="slidenum">
              <a:rPr lang="en-ZA" smtClean="0"/>
              <a:t>‹#›</a:t>
            </a:fld>
            <a:endParaRPr lang="en-ZA"/>
          </a:p>
        </p:txBody>
      </p:sp>
    </p:spTree>
    <p:extLst>
      <p:ext uri="{BB962C8B-B14F-4D97-AF65-F5344CB8AC3E}">
        <p14:creationId xmlns:p14="http://schemas.microsoft.com/office/powerpoint/2010/main" val="1019380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319FA2-E42F-B944-9D35-56F1E5759CC0}" type="datetime1">
              <a:rPr lang="en-US" smtClean="0"/>
              <a:t>3/27/24</a:t>
            </a:fld>
            <a:endParaRPr lang="en-ZA"/>
          </a:p>
        </p:txBody>
      </p:sp>
      <p:sp>
        <p:nvSpPr>
          <p:cNvPr id="8" name="Footer Placeholder 7"/>
          <p:cNvSpPr>
            <a:spLocks noGrp="1"/>
          </p:cNvSpPr>
          <p:nvPr>
            <p:ph type="ftr" sz="quarter" idx="11"/>
          </p:nvPr>
        </p:nvSpPr>
        <p:spPr/>
        <p:txBody>
          <a:bodyPr/>
          <a:lstStyle/>
          <a:p>
            <a:r>
              <a:rPr lang="en-ZA"/>
              <a:t>Year 3/Law (2022-2023) By Dr Marie Rose Turamwishimiye</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EFF902C-34DD-45CA-BC77-0235122A2607}" type="slidenum">
              <a:rPr lang="en-ZA" smtClean="0"/>
              <a:t>‹#›</a:t>
            </a:fld>
            <a:endParaRPr lang="en-ZA"/>
          </a:p>
        </p:txBody>
      </p:sp>
    </p:spTree>
    <p:extLst>
      <p:ext uri="{BB962C8B-B14F-4D97-AF65-F5344CB8AC3E}">
        <p14:creationId xmlns:p14="http://schemas.microsoft.com/office/powerpoint/2010/main" val="3859091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26B4A5-C589-C74C-8761-5F97916EDFC0}" type="datetime1">
              <a:rPr lang="en-US" smtClean="0"/>
              <a:t>3/27/24</a:t>
            </a:fld>
            <a:endParaRPr lang="en-ZA"/>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EFF902C-34DD-45CA-BC77-0235122A2607}" type="slidenum">
              <a:rPr lang="en-ZA" smtClean="0"/>
              <a:t>‹#›</a:t>
            </a:fld>
            <a:endParaRPr lang="en-ZA"/>
          </a:p>
        </p:txBody>
      </p:sp>
    </p:spTree>
    <p:extLst>
      <p:ext uri="{BB962C8B-B14F-4D97-AF65-F5344CB8AC3E}">
        <p14:creationId xmlns:p14="http://schemas.microsoft.com/office/powerpoint/2010/main" val="1259197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92EFC4-6475-0349-B9C4-AF2A68A15FB1}" type="datetime1">
              <a:rPr lang="en-US" smtClean="0"/>
              <a:t>3/27/24</a:t>
            </a:fld>
            <a:endParaRPr lang="en-ZA"/>
          </a:p>
        </p:txBody>
      </p:sp>
      <p:sp>
        <p:nvSpPr>
          <p:cNvPr id="3" name="Footer Placeholder 2"/>
          <p:cNvSpPr>
            <a:spLocks noGrp="1"/>
          </p:cNvSpPr>
          <p:nvPr>
            <p:ph type="ftr" sz="quarter" idx="11"/>
          </p:nvPr>
        </p:nvSpPr>
        <p:spPr/>
        <p:txBody>
          <a:bodyPr/>
          <a:lstStyle/>
          <a:p>
            <a:r>
              <a:rPr lang="en-ZA"/>
              <a:t>Year 3/Law (2022-2023) By Dr Marie Rose Turamwishimiye</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EFF902C-34DD-45CA-BC77-0235122A2607}" type="slidenum">
              <a:rPr lang="en-ZA" smtClean="0"/>
              <a:t>‹#›</a:t>
            </a:fld>
            <a:endParaRPr lang="en-ZA"/>
          </a:p>
        </p:txBody>
      </p:sp>
    </p:spTree>
    <p:extLst>
      <p:ext uri="{BB962C8B-B14F-4D97-AF65-F5344CB8AC3E}">
        <p14:creationId xmlns:p14="http://schemas.microsoft.com/office/powerpoint/2010/main" val="2853475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BAE725-6489-5244-AA71-BC7078133B22}" type="datetime1">
              <a:rPr lang="en-US" smtClean="0"/>
              <a:t>3/27/24</a:t>
            </a:fld>
            <a:endParaRPr lang="en-ZA"/>
          </a:p>
        </p:txBody>
      </p:sp>
      <p:sp>
        <p:nvSpPr>
          <p:cNvPr id="6" name="Footer Placeholder 5"/>
          <p:cNvSpPr>
            <a:spLocks noGrp="1"/>
          </p:cNvSpPr>
          <p:nvPr>
            <p:ph type="ftr" sz="quarter" idx="11"/>
          </p:nvPr>
        </p:nvSpPr>
        <p:spPr/>
        <p:txBody>
          <a:bodyPr/>
          <a:lstStyle/>
          <a:p>
            <a:r>
              <a:rPr lang="en-ZA"/>
              <a:t>Year 3/Law (2022-2023) By Dr Marie Rose Turamwishimiye</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EFF902C-34DD-45CA-BC77-0235122A2607}" type="slidenum">
              <a:rPr lang="en-ZA" smtClean="0"/>
              <a:t>‹#›</a:t>
            </a:fld>
            <a:endParaRPr lang="en-ZA"/>
          </a:p>
        </p:txBody>
      </p:sp>
    </p:spTree>
    <p:extLst>
      <p:ext uri="{BB962C8B-B14F-4D97-AF65-F5344CB8AC3E}">
        <p14:creationId xmlns:p14="http://schemas.microsoft.com/office/powerpoint/2010/main" val="2648255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6A7FFB-78FB-6D4A-8342-187647BEA434}" type="datetime1">
              <a:rPr lang="en-US" smtClean="0"/>
              <a:t>3/27/24</a:t>
            </a:fld>
            <a:endParaRPr lang="en-ZA"/>
          </a:p>
        </p:txBody>
      </p:sp>
      <p:sp>
        <p:nvSpPr>
          <p:cNvPr id="6" name="Footer Placeholder 5"/>
          <p:cNvSpPr>
            <a:spLocks noGrp="1"/>
          </p:cNvSpPr>
          <p:nvPr>
            <p:ph type="ftr" sz="quarter" idx="11"/>
          </p:nvPr>
        </p:nvSpPr>
        <p:spPr/>
        <p:txBody>
          <a:bodyPr/>
          <a:lstStyle/>
          <a:p>
            <a:r>
              <a:rPr lang="en-ZA"/>
              <a:t>Year 3/Law (2022-2023) By Dr Marie Rose Turamwishimiye</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FF902C-34DD-45CA-BC77-0235122A2607}" type="slidenum">
              <a:rPr lang="en-ZA" smtClean="0"/>
              <a:t>‹#›</a:t>
            </a:fld>
            <a:endParaRPr lang="en-ZA"/>
          </a:p>
        </p:txBody>
      </p:sp>
    </p:spTree>
    <p:extLst>
      <p:ext uri="{BB962C8B-B14F-4D97-AF65-F5344CB8AC3E}">
        <p14:creationId xmlns:p14="http://schemas.microsoft.com/office/powerpoint/2010/main" val="3216410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9298C4C-C202-FB4F-8067-63983A02CAA0}" type="datetime1">
              <a:rPr lang="en-US" smtClean="0"/>
              <a:t>3/27/24</a:t>
            </a:fld>
            <a:endParaRPr lang="en-Z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ZA"/>
              <a:t>Year 3/Law (2022-2023) By Dr Marie Rose Turamwishimiye</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EFF902C-34DD-45CA-BC77-0235122A2607}" type="slidenum">
              <a:rPr lang="en-ZA" smtClean="0"/>
              <a:t>‹#›</a:t>
            </a:fld>
            <a:endParaRPr lang="en-ZA"/>
          </a:p>
        </p:txBody>
      </p:sp>
    </p:spTree>
    <p:extLst>
      <p:ext uri="{BB962C8B-B14F-4D97-AF65-F5344CB8AC3E}">
        <p14:creationId xmlns:p14="http://schemas.microsoft.com/office/powerpoint/2010/main" val="725781858"/>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6" r:id="rId12"/>
    <p:sldLayoutId id="2147483907" r:id="rId13"/>
    <p:sldLayoutId id="2147483908" r:id="rId14"/>
    <p:sldLayoutId id="2147483909" r:id="rId15"/>
    <p:sldLayoutId id="2147483910" r:id="rId16"/>
  </p:sldLayoutIdLst>
  <p:hf hd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3755E43-8DD2-9544-A968-C5CD0356D042}"/>
              </a:ext>
            </a:extLst>
          </p:cNvPr>
          <p:cNvSpPr>
            <a:spLocks noGrp="1"/>
          </p:cNvSpPr>
          <p:nvPr>
            <p:ph type="title"/>
          </p:nvPr>
        </p:nvSpPr>
        <p:spPr/>
        <p:txBody>
          <a:bodyPr/>
          <a:lstStyle/>
          <a:p>
            <a:endParaRPr lang="en-RW"/>
          </a:p>
        </p:txBody>
      </p:sp>
      <p:sp>
        <p:nvSpPr>
          <p:cNvPr id="5" name="Content Placeholder 4"/>
          <p:cNvSpPr>
            <a:spLocks noGrp="1"/>
          </p:cNvSpPr>
          <p:nvPr>
            <p:ph idx="1"/>
          </p:nvPr>
        </p:nvSpPr>
        <p:spPr/>
        <p:txBody>
          <a:bodyPr/>
          <a:lstStyle/>
          <a:p>
            <a:pPr marL="0" indent="0" algn="ctr">
              <a:buNone/>
            </a:pPr>
            <a:endParaRPr lang="en-AU" sz="4000" b="1" dirty="0"/>
          </a:p>
          <a:p>
            <a:pPr marL="0" indent="0" algn="ctr">
              <a:buNone/>
            </a:pPr>
            <a:r>
              <a:rPr lang="en-ZA" sz="4800" b="1" dirty="0"/>
              <a:t>LEGAL CLINIC </a:t>
            </a:r>
            <a:endParaRPr lang="en-AU" sz="4800" b="1" dirty="0"/>
          </a:p>
        </p:txBody>
      </p:sp>
      <p:sp>
        <p:nvSpPr>
          <p:cNvPr id="2" name="Footer Placeholder 1"/>
          <p:cNvSpPr>
            <a:spLocks noGrp="1"/>
          </p:cNvSpPr>
          <p:nvPr>
            <p:ph type="ftr" sz="quarter" idx="11"/>
          </p:nvPr>
        </p:nvSpPr>
        <p:spPr/>
        <p:txBody>
          <a:bodyPr/>
          <a:lstStyle/>
          <a:p>
            <a:r>
              <a:rPr lang="en-ZA"/>
              <a:t>Year 3/Law (2022-2023) By Dr Marie Rose Turamwishimiye</a:t>
            </a:r>
            <a:endParaRPr lang="en-ZA" dirty="0"/>
          </a:p>
        </p:txBody>
      </p:sp>
      <p:sp>
        <p:nvSpPr>
          <p:cNvPr id="3" name="Slide Number Placeholder 2"/>
          <p:cNvSpPr>
            <a:spLocks noGrp="1"/>
          </p:cNvSpPr>
          <p:nvPr>
            <p:ph type="sldNum" sz="quarter" idx="12"/>
          </p:nvPr>
        </p:nvSpPr>
        <p:spPr/>
        <p:txBody>
          <a:bodyPr/>
          <a:lstStyle/>
          <a:p>
            <a:fld id="{9EFF902C-34DD-45CA-BC77-0235122A2607}" type="slidenum">
              <a:rPr lang="en-ZA" smtClean="0"/>
              <a:t>1</a:t>
            </a:fld>
            <a:endParaRPr lang="en-ZA"/>
          </a:p>
        </p:txBody>
      </p:sp>
    </p:spTree>
    <p:extLst>
      <p:ext uri="{BB962C8B-B14F-4D97-AF65-F5344CB8AC3E}">
        <p14:creationId xmlns:p14="http://schemas.microsoft.com/office/powerpoint/2010/main" val="23795995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7B20867-E4F0-E842-BBC1-CDE98D1ABB15}"/>
              </a:ext>
            </a:extLst>
          </p:cNvPr>
          <p:cNvSpPr>
            <a:spLocks noGrp="1"/>
          </p:cNvSpPr>
          <p:nvPr>
            <p:ph type="title"/>
          </p:nvPr>
        </p:nvSpPr>
        <p:spPr/>
        <p:txBody>
          <a:bodyPr/>
          <a:lstStyle/>
          <a:p>
            <a:endParaRPr lang="en-RW"/>
          </a:p>
        </p:txBody>
      </p:sp>
      <p:sp>
        <p:nvSpPr>
          <p:cNvPr id="3" name="Content Placeholder 2"/>
          <p:cNvSpPr>
            <a:spLocks noGrp="1"/>
          </p:cNvSpPr>
          <p:nvPr>
            <p:ph idx="1"/>
          </p:nvPr>
        </p:nvSpPr>
        <p:spPr/>
        <p:txBody>
          <a:bodyPr/>
          <a:lstStyle/>
          <a:p>
            <a:pPr marL="0" indent="0" algn="ctr">
              <a:buNone/>
            </a:pPr>
            <a:endParaRPr lang="en-AU" sz="4000" b="1" dirty="0"/>
          </a:p>
          <a:p>
            <a:pPr marL="0" indent="0" algn="ctr">
              <a:buNone/>
            </a:pPr>
            <a:endParaRPr lang="en-AU" sz="4000" b="1" dirty="0"/>
          </a:p>
          <a:p>
            <a:pPr marL="0" indent="0" algn="ctr">
              <a:buNone/>
            </a:pPr>
            <a:r>
              <a:rPr lang="en-AU" sz="4000" b="1" dirty="0"/>
              <a:t>INTERVIEWING SKILLS AND TECHNIQUES</a:t>
            </a:r>
            <a:endParaRPr lang="en-ZA" sz="4000" dirty="0"/>
          </a:p>
          <a:p>
            <a:pPr marL="0" indent="0">
              <a:buNone/>
            </a:pPr>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10</a:t>
            </a:fld>
            <a:endParaRPr lang="en-ZA"/>
          </a:p>
        </p:txBody>
      </p:sp>
    </p:spTree>
    <p:extLst>
      <p:ext uri="{BB962C8B-B14F-4D97-AF65-F5344CB8AC3E}">
        <p14:creationId xmlns:p14="http://schemas.microsoft.com/office/powerpoint/2010/main" val="390562869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Introduction</a:t>
            </a:r>
          </a:p>
        </p:txBody>
      </p:sp>
      <p:sp>
        <p:nvSpPr>
          <p:cNvPr id="3" name="Content Placeholder 2"/>
          <p:cNvSpPr>
            <a:spLocks noGrp="1"/>
          </p:cNvSpPr>
          <p:nvPr>
            <p:ph idx="1"/>
          </p:nvPr>
        </p:nvSpPr>
        <p:spPr/>
        <p:txBody>
          <a:bodyPr>
            <a:normAutofit fontScale="77500" lnSpcReduction="20000"/>
          </a:bodyPr>
          <a:lstStyle/>
          <a:p>
            <a:pPr marL="514350" indent="-514350" algn="just">
              <a:buAutoNum type="arabicPeriod"/>
            </a:pPr>
            <a:r>
              <a:rPr lang="en-US" sz="3200" b="1" dirty="0">
                <a:latin typeface="Tw Cen MT (Body)"/>
              </a:rPr>
              <a:t>Are you an expert?</a:t>
            </a:r>
          </a:p>
          <a:p>
            <a:pPr marL="0" indent="0" algn="just">
              <a:buNone/>
            </a:pPr>
            <a:endParaRPr lang="en-US" sz="3200" b="1" dirty="0">
              <a:solidFill>
                <a:srgbClr val="00B050"/>
              </a:solidFill>
              <a:latin typeface="Tw Cen MT (Body)"/>
            </a:endParaRPr>
          </a:p>
          <a:p>
            <a:pPr algn="just"/>
            <a:r>
              <a:rPr lang="en-US" sz="3200" dirty="0"/>
              <a:t>To conduct an interview requires no much expertise.  Understanding the </a:t>
            </a:r>
            <a:r>
              <a:rPr lang="en-US" sz="3200" b="1" dirty="0"/>
              <a:t>facts</a:t>
            </a:r>
            <a:r>
              <a:rPr lang="en-US" sz="3200" dirty="0"/>
              <a:t> combined with </a:t>
            </a:r>
            <a:r>
              <a:rPr lang="en-US" sz="3200" b="1" dirty="0"/>
              <a:t>familiarity with rules </a:t>
            </a:r>
            <a:r>
              <a:rPr lang="en-US" sz="3200" dirty="0"/>
              <a:t>and an understanding of </a:t>
            </a:r>
            <a:r>
              <a:rPr lang="en-US" sz="3200" b="1" dirty="0"/>
              <a:t>court and tribunal processes and procedures</a:t>
            </a:r>
            <a:r>
              <a:rPr lang="en-US" sz="3200" dirty="0"/>
              <a:t> is generally sufficient.</a:t>
            </a:r>
          </a:p>
          <a:p>
            <a:pPr algn="just">
              <a:buFont typeface="Wingdings" pitchFamily="2" charset="2"/>
              <a:buNone/>
            </a:pPr>
            <a:endParaRPr lang="en-AU" sz="3200" dirty="0"/>
          </a:p>
          <a:p>
            <a:pPr algn="just"/>
            <a:r>
              <a:rPr lang="en-US" sz="3200" dirty="0"/>
              <a:t>The key is having the skills to draft facts and being able to translate client instructions into the relevant format in an efficient manner to provide efficient advice to the client. </a:t>
            </a:r>
            <a:endParaRPr lang="en-AU" sz="3200" dirty="0"/>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11</a:t>
            </a:fld>
            <a:endParaRPr lang="en-ZA"/>
          </a:p>
        </p:txBody>
      </p:sp>
    </p:spTree>
    <p:extLst>
      <p:ext uri="{BB962C8B-B14F-4D97-AF65-F5344CB8AC3E}">
        <p14:creationId xmlns:p14="http://schemas.microsoft.com/office/powerpoint/2010/main" val="33021160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fontScale="92500" lnSpcReduction="20000"/>
          </a:bodyPr>
          <a:lstStyle/>
          <a:p>
            <a:pPr algn="just"/>
            <a:r>
              <a:rPr lang="en-US" sz="3200" dirty="0">
                <a:latin typeface="Tw Cen MT (Body)"/>
              </a:rPr>
              <a:t>Make sure you can welcome your client in a convenient place where he/she will feel comfortable and will be able to speak freely;</a:t>
            </a:r>
          </a:p>
          <a:p>
            <a:pPr algn="just"/>
            <a:r>
              <a:rPr lang="en-US" sz="3200" dirty="0">
                <a:latin typeface="Tw Cen MT (Body)"/>
              </a:rPr>
              <a:t>Make sure you plan enough time for the meeting:</a:t>
            </a:r>
          </a:p>
          <a:p>
            <a:pPr algn="just"/>
            <a:r>
              <a:rPr lang="en-US" sz="3200" dirty="0">
                <a:latin typeface="Tw Cen MT (Body)"/>
              </a:rPr>
              <a:t>Take some paper and something to write with you;</a:t>
            </a:r>
          </a:p>
          <a:p>
            <a:pPr algn="just"/>
            <a:r>
              <a:rPr lang="en-US" sz="3200" dirty="0">
                <a:latin typeface="Tw Cen MT (Body)"/>
              </a:rPr>
              <a:t>Do not meet your client in public:</a:t>
            </a:r>
          </a:p>
          <a:p>
            <a:pPr lvl="1" algn="just">
              <a:buFont typeface="Wingdings" pitchFamily="2" charset="2"/>
              <a:buChar char="ü"/>
            </a:pPr>
            <a:r>
              <a:rPr lang="en-US" sz="3200" dirty="0">
                <a:latin typeface="Tw Cen MT (Body)"/>
              </a:rPr>
              <a:t>Confidentiality,</a:t>
            </a:r>
          </a:p>
          <a:p>
            <a:pPr lvl="1" algn="just">
              <a:buFont typeface="Wingdings" pitchFamily="2" charset="2"/>
              <a:buChar char="ü"/>
            </a:pPr>
            <a:r>
              <a:rPr lang="en-US" sz="3200" dirty="0">
                <a:latin typeface="Tw Cen MT (Body)"/>
              </a:rPr>
              <a:t>Your client might be less open and straightforward.</a:t>
            </a:r>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12</a:t>
            </a:fld>
            <a:endParaRPr lang="en-ZA"/>
          </a:p>
        </p:txBody>
      </p:sp>
    </p:spTree>
    <p:extLst>
      <p:ext uri="{BB962C8B-B14F-4D97-AF65-F5344CB8AC3E}">
        <p14:creationId xmlns:p14="http://schemas.microsoft.com/office/powerpoint/2010/main" val="25750536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0DA8EDE-DEDC-4740-B892-538303976617}"/>
              </a:ext>
            </a:extLst>
          </p:cNvPr>
          <p:cNvSpPr>
            <a:spLocks noGrp="1"/>
          </p:cNvSpPr>
          <p:nvPr>
            <p:ph type="title"/>
          </p:nvPr>
        </p:nvSpPr>
        <p:spPr/>
        <p:txBody>
          <a:bodyPr/>
          <a:lstStyle/>
          <a:p>
            <a:endParaRPr lang="en-RW"/>
          </a:p>
        </p:txBody>
      </p:sp>
      <p:sp>
        <p:nvSpPr>
          <p:cNvPr id="3" name="Content Placeholder 2"/>
          <p:cNvSpPr>
            <a:spLocks noGrp="1"/>
          </p:cNvSpPr>
          <p:nvPr>
            <p:ph idx="1"/>
          </p:nvPr>
        </p:nvSpPr>
        <p:spPr/>
        <p:txBody>
          <a:bodyPr>
            <a:normAutofit fontScale="25000" lnSpcReduction="20000"/>
          </a:bodyPr>
          <a:lstStyle/>
          <a:p>
            <a:pPr marL="0" indent="0" algn="just">
              <a:buNone/>
            </a:pPr>
            <a:r>
              <a:rPr lang="en-US" sz="9600" b="1" dirty="0">
                <a:latin typeface="Tw Cen MT (Body)"/>
              </a:rPr>
              <a:t>2. Be yourself</a:t>
            </a:r>
          </a:p>
          <a:p>
            <a:pPr marL="0" indent="0" algn="just">
              <a:buNone/>
            </a:pPr>
            <a:r>
              <a:rPr lang="en-US" sz="9600" dirty="0">
                <a:latin typeface="Tw Cen MT (Body)"/>
              </a:rPr>
              <a:t>Initially, the interviewer is required to avoid the stress, panic…and start by a simple and ordinary conversation with the client;</a:t>
            </a:r>
          </a:p>
          <a:p>
            <a:pPr algn="just"/>
            <a:r>
              <a:rPr lang="en-US" sz="9600" dirty="0">
                <a:latin typeface="Tw Cen MT (Body)"/>
              </a:rPr>
              <a:t>Introduce yourself,</a:t>
            </a:r>
          </a:p>
          <a:p>
            <a:pPr algn="just"/>
            <a:r>
              <a:rPr lang="en-US" sz="9600" dirty="0">
                <a:latin typeface="Tw Cen MT (Body)"/>
              </a:rPr>
              <a:t>Make your client feel comfortable,</a:t>
            </a:r>
          </a:p>
          <a:p>
            <a:pPr algn="just"/>
            <a:r>
              <a:rPr lang="en-US" sz="9600" dirty="0">
                <a:latin typeface="Tw Cen MT (Body)"/>
              </a:rPr>
              <a:t>Explain that everything said during the meeting will remain confidential,</a:t>
            </a:r>
          </a:p>
          <a:p>
            <a:pPr algn="just"/>
            <a:r>
              <a:rPr lang="en-US" sz="9600" dirty="0">
                <a:latin typeface="Tw Cen MT (Body)"/>
              </a:rPr>
              <a:t>Show compassion but keep some distance: independence is essential,</a:t>
            </a:r>
          </a:p>
          <a:p>
            <a:pPr algn="just"/>
            <a:r>
              <a:rPr lang="en-US" sz="9600" dirty="0">
                <a:latin typeface="Tw Cen MT (Body)"/>
              </a:rPr>
              <a:t>Explain that you are in first place there to listen to your client;</a:t>
            </a:r>
          </a:p>
          <a:p>
            <a:pPr marL="0" indent="0">
              <a:buNone/>
            </a:pPr>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13</a:t>
            </a:fld>
            <a:endParaRPr lang="en-ZA"/>
          </a:p>
        </p:txBody>
      </p:sp>
    </p:spTree>
    <p:extLst>
      <p:ext uri="{BB962C8B-B14F-4D97-AF65-F5344CB8AC3E}">
        <p14:creationId xmlns:p14="http://schemas.microsoft.com/office/powerpoint/2010/main" val="17799641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a:bodyPr>
          <a:lstStyle/>
          <a:p>
            <a:r>
              <a:rPr lang="en-US" sz="3200" dirty="0">
                <a:latin typeface="Tw Cen MT (Body)"/>
              </a:rPr>
              <a:t>Be professional;</a:t>
            </a:r>
          </a:p>
          <a:p>
            <a:pPr marL="457200" lvl="1" indent="0">
              <a:buNone/>
            </a:pPr>
            <a:r>
              <a:rPr lang="en-US" sz="3200" dirty="0">
                <a:latin typeface="Tw Cen MT (Body)"/>
              </a:rPr>
              <a:t>-this will enable you to get the trust of your clients,</a:t>
            </a:r>
          </a:p>
          <a:p>
            <a:pPr lvl="1">
              <a:buNone/>
            </a:pPr>
            <a:r>
              <a:rPr lang="en-US" sz="3200" dirty="0">
                <a:latin typeface="Tw Cen MT (Body)"/>
              </a:rPr>
              <a:t>- more credibility as well;</a:t>
            </a:r>
          </a:p>
          <a:p>
            <a:r>
              <a:rPr lang="en-US" sz="3200" dirty="0">
                <a:latin typeface="Tw Cen MT (Body)"/>
              </a:rPr>
              <a:t>It might be necessary to adapt your style to obtain better results in terms of information received from the client.</a:t>
            </a:r>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14</a:t>
            </a:fld>
            <a:endParaRPr lang="en-ZA"/>
          </a:p>
        </p:txBody>
      </p:sp>
    </p:spTree>
    <p:extLst>
      <p:ext uri="{BB962C8B-B14F-4D97-AF65-F5344CB8AC3E}">
        <p14:creationId xmlns:p14="http://schemas.microsoft.com/office/powerpoint/2010/main" val="22064801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 Interview content</a:t>
            </a:r>
            <a:endParaRPr lang="en-ZA" b="1"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None/>
            </a:pPr>
            <a:r>
              <a:rPr lang="en-US" sz="3800" b="1" dirty="0">
                <a:latin typeface="Tw Cen MT (Body)"/>
              </a:rPr>
              <a:t>A. Client info (</a:t>
            </a:r>
            <a:r>
              <a:rPr lang="en-US" sz="3800" b="1" dirty="0" err="1">
                <a:latin typeface="Tw Cen MT (Body)"/>
              </a:rPr>
              <a:t>i</a:t>
            </a:r>
            <a:r>
              <a:rPr lang="en-US" sz="3800" b="1" dirty="0">
                <a:latin typeface="Tw Cen MT (Body)"/>
              </a:rPr>
              <a:t>):</a:t>
            </a:r>
          </a:p>
          <a:p>
            <a:r>
              <a:rPr lang="en-US" sz="3600" dirty="0">
                <a:latin typeface="Tw Cen MT (Body)"/>
              </a:rPr>
              <a:t>Who is he/she?</a:t>
            </a:r>
          </a:p>
          <a:p>
            <a:r>
              <a:rPr lang="en-US" sz="3600" dirty="0">
                <a:latin typeface="Tw Cen MT (Body)"/>
              </a:rPr>
              <a:t>Where does he/she live?</a:t>
            </a:r>
          </a:p>
          <a:p>
            <a:pPr>
              <a:buFont typeface="Wingdings" pitchFamily="2" charset="2"/>
              <a:buNone/>
            </a:pPr>
            <a:r>
              <a:rPr lang="en-US" dirty="0">
                <a:latin typeface="Tw Cen MT (Body)"/>
              </a:rPr>
              <a:t>     </a:t>
            </a:r>
            <a:r>
              <a:rPr lang="en-US" sz="2900" dirty="0">
                <a:latin typeface="Tw Cen MT (Body)"/>
              </a:rPr>
              <a:t>- you need to be able to contact him/her;</a:t>
            </a:r>
          </a:p>
          <a:p>
            <a:pPr>
              <a:buFont typeface="Wingdings" pitchFamily="2" charset="2"/>
              <a:buNone/>
            </a:pPr>
            <a:r>
              <a:rPr lang="en-US" sz="2900" dirty="0">
                <a:latin typeface="Tw Cen MT (Body)"/>
              </a:rPr>
              <a:t>     - you should also ask whether he/she can be reached over the       </a:t>
            </a:r>
          </a:p>
          <a:p>
            <a:pPr>
              <a:buFont typeface="Wingdings" pitchFamily="2" charset="2"/>
              <a:buNone/>
            </a:pPr>
            <a:r>
              <a:rPr lang="en-US" sz="2900" dirty="0">
                <a:latin typeface="Tw Cen MT (Body)"/>
              </a:rPr>
              <a:t>       phone,</a:t>
            </a:r>
          </a:p>
          <a:p>
            <a:r>
              <a:rPr lang="en-US" sz="3200" dirty="0">
                <a:latin typeface="Tw Cen MT (Body)"/>
              </a:rPr>
              <a:t>Why does he/she need your help?</a:t>
            </a:r>
          </a:p>
          <a:p>
            <a:r>
              <a:rPr lang="en-US" sz="3200" dirty="0">
                <a:latin typeface="Tw Cen MT (Body)"/>
              </a:rPr>
              <a:t>How urgent is the case? </a:t>
            </a:r>
            <a:r>
              <a:rPr lang="en-US" i="1" dirty="0">
                <a:latin typeface="Tw Cen MT (Body)"/>
              </a:rPr>
              <a:t>[this is the question the interviewer should ask himself/herself]</a:t>
            </a:r>
            <a:r>
              <a:rPr lang="en-US" dirty="0">
                <a:latin typeface="Tw Cen MT (Body)"/>
              </a:rPr>
              <a:t>  </a:t>
            </a:r>
          </a:p>
          <a:p>
            <a:r>
              <a:rPr lang="en-US" sz="3200" dirty="0">
                <a:latin typeface="Tw Cen MT (Body)"/>
              </a:rPr>
              <a:t>Who is involved in the dispute?</a:t>
            </a:r>
          </a:p>
          <a:p>
            <a:r>
              <a:rPr lang="en-US" sz="3200" dirty="0">
                <a:latin typeface="Tw Cen MT (Body)"/>
              </a:rPr>
              <a:t>How long has this been going on? When did it happen?</a:t>
            </a:r>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15</a:t>
            </a:fld>
            <a:endParaRPr lang="en-ZA"/>
          </a:p>
        </p:txBody>
      </p:sp>
    </p:spTree>
    <p:extLst>
      <p:ext uri="{BB962C8B-B14F-4D97-AF65-F5344CB8AC3E}">
        <p14:creationId xmlns:p14="http://schemas.microsoft.com/office/powerpoint/2010/main" val="9060429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a:bodyPr>
          <a:lstStyle/>
          <a:p>
            <a:pPr>
              <a:buFont typeface="Wingdings" pitchFamily="2" charset="2"/>
              <a:buNone/>
            </a:pPr>
            <a:r>
              <a:rPr lang="en-US" sz="3200" b="1" dirty="0">
                <a:latin typeface="Tw Cen MT (Body)"/>
              </a:rPr>
              <a:t>…Client info (ii):</a:t>
            </a:r>
          </a:p>
          <a:p>
            <a:r>
              <a:rPr lang="en-US" sz="3200" dirty="0">
                <a:latin typeface="Tw Cen MT (Body)"/>
              </a:rPr>
              <a:t>Define the background of all the parties involved;</a:t>
            </a:r>
          </a:p>
          <a:p>
            <a:pPr>
              <a:buFont typeface="Wingdings" pitchFamily="2" charset="2"/>
              <a:buNone/>
            </a:pPr>
            <a:r>
              <a:rPr lang="en-US" sz="3200" dirty="0">
                <a:latin typeface="Tw Cen MT (Body)"/>
              </a:rPr>
              <a:t> - Identify the place of the event,</a:t>
            </a:r>
          </a:p>
          <a:p>
            <a:pPr>
              <a:buFont typeface="Wingdings" pitchFamily="2" charset="2"/>
              <a:buNone/>
            </a:pPr>
            <a:r>
              <a:rPr lang="en-US" sz="3200" dirty="0">
                <a:latin typeface="Tw Cen MT (Body)"/>
              </a:rPr>
              <a:t> - Find out the whole picture,</a:t>
            </a:r>
          </a:p>
          <a:p>
            <a:pPr>
              <a:buFont typeface="Wingdings" pitchFamily="2" charset="2"/>
              <a:buNone/>
            </a:pPr>
            <a:r>
              <a:rPr lang="en-US" sz="3200" dirty="0">
                <a:latin typeface="Tw Cen MT (Body)"/>
              </a:rPr>
              <a:t> - Get the knowledge of the family status,</a:t>
            </a:r>
          </a:p>
          <a:p>
            <a:pPr>
              <a:buFont typeface="Wingdings" pitchFamily="2" charset="2"/>
              <a:buNone/>
            </a:pPr>
            <a:r>
              <a:rPr lang="en-US" sz="3200" dirty="0">
                <a:latin typeface="Tw Cen MT (Body)"/>
              </a:rPr>
              <a:t> - Get the picture of the parties’ legal history.</a:t>
            </a:r>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16</a:t>
            </a:fld>
            <a:endParaRPr lang="en-ZA"/>
          </a:p>
        </p:txBody>
      </p:sp>
    </p:spTree>
    <p:extLst>
      <p:ext uri="{BB962C8B-B14F-4D97-AF65-F5344CB8AC3E}">
        <p14:creationId xmlns:p14="http://schemas.microsoft.com/office/powerpoint/2010/main" val="31265001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fontScale="92500" lnSpcReduction="20000"/>
          </a:bodyPr>
          <a:lstStyle/>
          <a:p>
            <a:pPr marL="0" indent="0">
              <a:buNone/>
            </a:pPr>
            <a:r>
              <a:rPr lang="en-US" sz="3200" b="1" dirty="0">
                <a:latin typeface="Tw Cen MT (Body)"/>
              </a:rPr>
              <a:t>B. Investigative questions:</a:t>
            </a:r>
          </a:p>
          <a:p>
            <a:r>
              <a:rPr lang="en-US" sz="3200" dirty="0">
                <a:latin typeface="Tw Cen MT (Body)"/>
              </a:rPr>
              <a:t>A thorough investigation requires that specific questions must be answered </a:t>
            </a:r>
          </a:p>
          <a:p>
            <a:r>
              <a:rPr lang="en-US" sz="3200" dirty="0">
                <a:latin typeface="Tw Cen MT (Body)"/>
              </a:rPr>
              <a:t>The lawyer’s job (as investigator) consists of finding answers to questions;</a:t>
            </a:r>
          </a:p>
          <a:p>
            <a:r>
              <a:rPr lang="en-US" sz="3200" dirty="0">
                <a:latin typeface="Tw Cen MT (Body)"/>
              </a:rPr>
              <a:t>The </a:t>
            </a:r>
            <a:r>
              <a:rPr lang="en-US" sz="3200" b="1" dirty="0">
                <a:latin typeface="Tw Cen MT (Body)"/>
              </a:rPr>
              <a:t>5 “W”</a:t>
            </a:r>
            <a:r>
              <a:rPr lang="en-US" sz="3200" b="1" dirty="0">
                <a:solidFill>
                  <a:srgbClr val="00B050"/>
                </a:solidFill>
                <a:latin typeface="Tw Cen MT (Body)"/>
              </a:rPr>
              <a:t> </a:t>
            </a:r>
            <a:r>
              <a:rPr lang="en-US" sz="3200" dirty="0">
                <a:latin typeface="Tw Cen MT (Body)"/>
              </a:rPr>
              <a:t>and</a:t>
            </a:r>
            <a:r>
              <a:rPr lang="en-US" sz="3200" b="1" dirty="0">
                <a:solidFill>
                  <a:srgbClr val="00B050"/>
                </a:solidFill>
                <a:latin typeface="Tw Cen MT (Body)"/>
              </a:rPr>
              <a:t> </a:t>
            </a:r>
            <a:r>
              <a:rPr lang="en-US" sz="3200" b="1" dirty="0">
                <a:latin typeface="Tw Cen MT (Body)"/>
              </a:rPr>
              <a:t>1 “H”-questions</a:t>
            </a:r>
            <a:r>
              <a:rPr lang="en-US" sz="3200" b="1" dirty="0">
                <a:solidFill>
                  <a:srgbClr val="00B050"/>
                </a:solidFill>
                <a:latin typeface="Tw Cen MT (Body)"/>
              </a:rPr>
              <a:t> </a:t>
            </a:r>
            <a:r>
              <a:rPr lang="en-US" sz="3200" dirty="0">
                <a:latin typeface="Tw Cen MT (Body)"/>
              </a:rPr>
              <a:t>can be used for interviewing clients and witnesses: </a:t>
            </a:r>
          </a:p>
          <a:p>
            <a:pPr marL="274320" lvl="1" indent="0">
              <a:buNone/>
            </a:pPr>
            <a:r>
              <a:rPr lang="en-US" sz="3200" dirty="0">
                <a:latin typeface="Tw Cen MT (Body)"/>
              </a:rPr>
              <a:t>-</a:t>
            </a:r>
            <a:r>
              <a:rPr lang="en-US" sz="3200" b="1" dirty="0">
                <a:latin typeface="Tw Cen MT (Body)"/>
              </a:rPr>
              <a:t> Who, What, Where, When, Why and How?</a:t>
            </a:r>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17</a:t>
            </a:fld>
            <a:endParaRPr lang="en-ZA"/>
          </a:p>
        </p:txBody>
      </p:sp>
    </p:spTree>
    <p:extLst>
      <p:ext uri="{BB962C8B-B14F-4D97-AF65-F5344CB8AC3E}">
        <p14:creationId xmlns:p14="http://schemas.microsoft.com/office/powerpoint/2010/main" val="13640616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II. Style and method of interview</a:t>
            </a:r>
            <a:endParaRPr lang="en-ZA" b="1"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None/>
            </a:pPr>
            <a:r>
              <a:rPr lang="en-US" sz="3200" b="1" dirty="0">
                <a:latin typeface="Tw Cen MT (Body)"/>
              </a:rPr>
              <a:t>A. General </a:t>
            </a:r>
          </a:p>
          <a:p>
            <a:r>
              <a:rPr lang="en-US" sz="3600" dirty="0">
                <a:latin typeface="Tw Cen MT (Body)"/>
              </a:rPr>
              <a:t>Let the client speak;</a:t>
            </a:r>
          </a:p>
          <a:p>
            <a:pPr lvl="1"/>
            <a:r>
              <a:rPr lang="en-US" sz="3400" b="1" dirty="0">
                <a:latin typeface="Tw Cen MT (Body)"/>
              </a:rPr>
              <a:t>But: </a:t>
            </a:r>
            <a:r>
              <a:rPr lang="en-US" sz="3400" dirty="0">
                <a:latin typeface="Tw Cen MT (Body)"/>
              </a:rPr>
              <a:t>keep the control of the meeting;</a:t>
            </a:r>
          </a:p>
          <a:p>
            <a:r>
              <a:rPr lang="en-US" sz="3600" dirty="0">
                <a:latin typeface="Tw Cen MT (Body)"/>
              </a:rPr>
              <a:t>Take notes </a:t>
            </a:r>
            <a:r>
              <a:rPr lang="en-US" sz="3200" dirty="0">
                <a:latin typeface="Tw Cen MT (Body)"/>
              </a:rPr>
              <a:t>[having an assistant to take notes may be useful: enables better eye-contact with the client] ;</a:t>
            </a:r>
          </a:p>
          <a:p>
            <a:r>
              <a:rPr lang="en-US" sz="3600" dirty="0">
                <a:latin typeface="Tw Cen MT (Body)"/>
              </a:rPr>
              <a:t>Propose breaks if you feel there is a need for it [tension, exhaustion…];</a:t>
            </a:r>
          </a:p>
          <a:p>
            <a:r>
              <a:rPr lang="en-US" sz="3600" dirty="0">
                <a:latin typeface="Tw Cen MT (Body)"/>
              </a:rPr>
              <a:t>Independence is key;</a:t>
            </a:r>
          </a:p>
          <a:p>
            <a:pPr>
              <a:buFont typeface="Wingdings" pitchFamily="2" charset="2"/>
              <a:buNone/>
            </a:pPr>
            <a:r>
              <a:rPr lang="en-US" dirty="0">
                <a:latin typeface="Tw Cen MT (Body)"/>
              </a:rPr>
              <a:t>     - </a:t>
            </a:r>
            <a:r>
              <a:rPr lang="en-US" sz="2900" dirty="0">
                <a:latin typeface="Tw Cen MT (Body)"/>
              </a:rPr>
              <a:t>always consider first whether you are ‘conflicted’: are you able to advise in   </a:t>
            </a:r>
          </a:p>
          <a:p>
            <a:pPr>
              <a:buFont typeface="Wingdings" pitchFamily="2" charset="2"/>
              <a:buNone/>
            </a:pPr>
            <a:r>
              <a:rPr lang="en-US" sz="2900" dirty="0">
                <a:latin typeface="Tw Cen MT (Body)"/>
              </a:rPr>
              <a:t>       an impartial way?</a:t>
            </a:r>
          </a:p>
          <a:p>
            <a:pPr>
              <a:buFont typeface="Wingdings" pitchFamily="2" charset="2"/>
              <a:buNone/>
            </a:pPr>
            <a:r>
              <a:rPr lang="en-US" sz="2900" dirty="0">
                <a:latin typeface="Tw Cen MT (Body)"/>
              </a:rPr>
              <a:t>     - do not advise both sides unless both parties have the same interest</a:t>
            </a:r>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18</a:t>
            </a:fld>
            <a:endParaRPr lang="en-ZA"/>
          </a:p>
        </p:txBody>
      </p:sp>
    </p:spTree>
    <p:extLst>
      <p:ext uri="{BB962C8B-B14F-4D97-AF65-F5344CB8AC3E}">
        <p14:creationId xmlns:p14="http://schemas.microsoft.com/office/powerpoint/2010/main" val="10721104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None/>
            </a:pPr>
            <a:r>
              <a:rPr lang="en-US" sz="3000" b="1" dirty="0">
                <a:latin typeface="Tw Cen MT (Body)"/>
              </a:rPr>
              <a:t>B. Body language</a:t>
            </a:r>
          </a:p>
          <a:p>
            <a:r>
              <a:rPr lang="en-US" sz="3200" dirty="0">
                <a:latin typeface="Tw Cen MT (Body)"/>
              </a:rPr>
              <a:t>Observe your client;</a:t>
            </a:r>
          </a:p>
          <a:p>
            <a:r>
              <a:rPr lang="en-US" sz="3200" dirty="0">
                <a:latin typeface="Tw Cen MT (Body)"/>
              </a:rPr>
              <a:t>Pay attention to your own body language;</a:t>
            </a:r>
          </a:p>
          <a:p>
            <a:pPr marL="274320" lvl="1" indent="0">
              <a:buNone/>
            </a:pPr>
            <a:r>
              <a:rPr lang="en-US" sz="2100" dirty="0">
                <a:latin typeface="Tw Cen MT (Body)"/>
              </a:rPr>
              <a:t>- facial expression: eye-contact,</a:t>
            </a:r>
          </a:p>
          <a:p>
            <a:pPr marL="274320" lvl="1" indent="0">
              <a:buNone/>
            </a:pPr>
            <a:r>
              <a:rPr lang="en-US" sz="2100" dirty="0">
                <a:latin typeface="Tw Cen MT (Body)"/>
              </a:rPr>
              <a:t>- posture: relaxed but focused,</a:t>
            </a:r>
          </a:p>
          <a:p>
            <a:pPr marL="274320" lvl="1" indent="0">
              <a:buNone/>
            </a:pPr>
            <a:r>
              <a:rPr lang="en-US" sz="2100" dirty="0">
                <a:latin typeface="Tw Cen MT (Body)"/>
              </a:rPr>
              <a:t>- body movements: encouraging body movements (nodding, using, your hands),</a:t>
            </a:r>
          </a:p>
          <a:p>
            <a:pPr marL="274320" lvl="1" indent="0">
              <a:buNone/>
            </a:pPr>
            <a:r>
              <a:rPr lang="en-US" sz="2100" dirty="0">
                <a:latin typeface="Tw Cen MT (Body)"/>
              </a:rPr>
              <a:t>- tone and volume of voice;</a:t>
            </a:r>
          </a:p>
          <a:p>
            <a:r>
              <a:rPr lang="en-US" sz="3200" dirty="0">
                <a:latin typeface="Tw Cen MT (Body)"/>
              </a:rPr>
              <a:t>The content of the message and body language should be consistent.</a:t>
            </a:r>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19</a:t>
            </a:fld>
            <a:endParaRPr lang="en-ZA"/>
          </a:p>
        </p:txBody>
      </p:sp>
    </p:spTree>
    <p:extLst>
      <p:ext uri="{BB962C8B-B14F-4D97-AF65-F5344CB8AC3E}">
        <p14:creationId xmlns:p14="http://schemas.microsoft.com/office/powerpoint/2010/main" val="9121319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General Introduction</a:t>
            </a:r>
          </a:p>
        </p:txBody>
      </p:sp>
      <p:sp>
        <p:nvSpPr>
          <p:cNvPr id="3" name="Content Placeholder 2"/>
          <p:cNvSpPr>
            <a:spLocks noGrp="1"/>
          </p:cNvSpPr>
          <p:nvPr>
            <p:ph idx="1"/>
          </p:nvPr>
        </p:nvSpPr>
        <p:spPr/>
        <p:txBody>
          <a:bodyPr>
            <a:normAutofit fontScale="85000" lnSpcReduction="20000"/>
          </a:bodyPr>
          <a:lstStyle/>
          <a:p>
            <a:r>
              <a:rPr lang="en-GB" sz="3600" dirty="0"/>
              <a:t>“Legal clinic” or ‘law clinic’ simply means:</a:t>
            </a:r>
          </a:p>
          <a:p>
            <a:pPr lvl="1"/>
            <a:r>
              <a:rPr lang="en-GB" sz="3600" dirty="0"/>
              <a:t>a non-profit law practice unit that serves the public interest.  </a:t>
            </a:r>
          </a:p>
          <a:p>
            <a:pPr lvl="1"/>
            <a:r>
              <a:rPr lang="en-US" sz="3600" dirty="0"/>
              <a:t>putting law school students’ theoretical information into practice </a:t>
            </a:r>
          </a:p>
          <a:p>
            <a:pPr lvl="1"/>
            <a:r>
              <a:rPr lang="en-US" sz="3600" dirty="0"/>
              <a:t>a practical method of teaching which allows to actively work on real cases and be involved in legal aid activities.</a:t>
            </a:r>
          </a:p>
          <a:p>
            <a:endParaRPr lang="en-GB" dirty="0"/>
          </a:p>
          <a:p>
            <a:endParaRPr lang="en-GB" dirty="0"/>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2</a:t>
            </a:fld>
            <a:endParaRPr lang="en-ZA"/>
          </a:p>
        </p:txBody>
      </p:sp>
    </p:spTree>
    <p:extLst>
      <p:ext uri="{BB962C8B-B14F-4D97-AF65-F5344CB8AC3E}">
        <p14:creationId xmlns:p14="http://schemas.microsoft.com/office/powerpoint/2010/main" val="22806939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None/>
            </a:pPr>
            <a:r>
              <a:rPr lang="en-US" sz="2200" b="1" dirty="0">
                <a:latin typeface="Tw Cen MT (Body)"/>
              </a:rPr>
              <a:t>C. </a:t>
            </a:r>
            <a:r>
              <a:rPr lang="en-US" sz="2200" b="1" dirty="0" err="1">
                <a:latin typeface="Tw Cen MT (Body)"/>
              </a:rPr>
              <a:t>Behaviour</a:t>
            </a:r>
            <a:r>
              <a:rPr lang="en-US" sz="2200" b="1" dirty="0">
                <a:latin typeface="Tw Cen MT (Body)"/>
              </a:rPr>
              <a:t> </a:t>
            </a:r>
          </a:p>
          <a:p>
            <a:r>
              <a:rPr lang="en-US" dirty="0">
                <a:latin typeface="Tw Cen MT (Body)"/>
              </a:rPr>
              <a:t>Stay calm and look confident;</a:t>
            </a:r>
          </a:p>
          <a:p>
            <a:r>
              <a:rPr lang="en-US" dirty="0">
                <a:latin typeface="Tw Cen MT (Body)"/>
              </a:rPr>
              <a:t>Be kind but not too familiar;</a:t>
            </a:r>
          </a:p>
          <a:p>
            <a:r>
              <a:rPr lang="en-US" dirty="0">
                <a:latin typeface="Tw Cen MT (Body)"/>
              </a:rPr>
              <a:t>Be structured and speak clearly;</a:t>
            </a:r>
          </a:p>
          <a:p>
            <a:r>
              <a:rPr lang="en-US" dirty="0">
                <a:latin typeface="Tw Cen MT (Body)"/>
              </a:rPr>
              <a:t>Be passionate but sober;</a:t>
            </a:r>
          </a:p>
          <a:p>
            <a:r>
              <a:rPr lang="en-US" dirty="0">
                <a:latin typeface="Tw Cen MT (Body)"/>
              </a:rPr>
              <a:t>Be exhaustive and take your time;</a:t>
            </a:r>
          </a:p>
          <a:p>
            <a:r>
              <a:rPr lang="en-US" dirty="0">
                <a:latin typeface="Tw Cen MT (Body)"/>
              </a:rPr>
              <a:t>Be flexible;</a:t>
            </a:r>
          </a:p>
          <a:p>
            <a:r>
              <a:rPr lang="en-US" dirty="0">
                <a:latin typeface="Tw Cen MT (Body)"/>
              </a:rPr>
              <a:t>Avoid legal jargon as much as possible;</a:t>
            </a:r>
          </a:p>
          <a:p>
            <a:r>
              <a:rPr lang="en-US" dirty="0">
                <a:latin typeface="Tw Cen MT (Body)"/>
              </a:rPr>
              <a:t>Remain respectful when referring to the other party (do no stir up the dispute); remain as neutral as possible;</a:t>
            </a:r>
          </a:p>
          <a:p>
            <a:r>
              <a:rPr lang="en-US" dirty="0">
                <a:latin typeface="Tw Cen MT (Body)"/>
              </a:rPr>
              <a:t>Do not take a side but provide impartial and objective legal recommendations.</a:t>
            </a:r>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20</a:t>
            </a:fld>
            <a:endParaRPr lang="en-ZA"/>
          </a:p>
        </p:txBody>
      </p:sp>
    </p:spTree>
    <p:extLst>
      <p:ext uri="{BB962C8B-B14F-4D97-AF65-F5344CB8AC3E}">
        <p14:creationId xmlns:p14="http://schemas.microsoft.com/office/powerpoint/2010/main" val="31609223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None/>
            </a:pPr>
            <a:r>
              <a:rPr lang="en-US" sz="3200" b="1" dirty="0">
                <a:latin typeface="Tw Cen MT (Body)"/>
              </a:rPr>
              <a:t>D. Purpose: get to the truth (</a:t>
            </a:r>
            <a:r>
              <a:rPr lang="en-US" sz="3200" b="1" dirty="0" err="1">
                <a:latin typeface="Tw Cen MT (Body)"/>
              </a:rPr>
              <a:t>i</a:t>
            </a:r>
            <a:r>
              <a:rPr lang="en-US" sz="3200" b="1" dirty="0">
                <a:latin typeface="Tw Cen MT (Body)"/>
              </a:rPr>
              <a:t>)</a:t>
            </a:r>
          </a:p>
          <a:p>
            <a:r>
              <a:rPr lang="en-US" sz="3200" dirty="0">
                <a:latin typeface="Tw Cen MT (Body)"/>
              </a:rPr>
              <a:t>The first step is for you to establish that the issue under investigation has occurred;</a:t>
            </a:r>
          </a:p>
          <a:p>
            <a:r>
              <a:rPr lang="en-US" sz="3200" dirty="0">
                <a:latin typeface="Tw Cen MT (Body)"/>
              </a:rPr>
              <a:t>The next step is to locate any physical evidence that might be available or witness;</a:t>
            </a:r>
          </a:p>
          <a:p>
            <a:r>
              <a:rPr lang="en-US" sz="3200" dirty="0">
                <a:latin typeface="Tw Cen MT (Body)"/>
              </a:rPr>
              <a:t>You must only use the evidence that tends to prove or disprove the matters;</a:t>
            </a:r>
          </a:p>
          <a:p>
            <a:r>
              <a:rPr lang="en-US" sz="3200" dirty="0">
                <a:latin typeface="Tw Cen MT (Body)"/>
              </a:rPr>
              <a:t>The evidence used to fill the gaps in the story should be consistent and conform to the truth. You should double-check all information. </a:t>
            </a:r>
          </a:p>
          <a:p>
            <a:pPr marL="0" indent="0">
              <a:buNone/>
            </a:pPr>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21</a:t>
            </a:fld>
            <a:endParaRPr lang="en-ZA"/>
          </a:p>
        </p:txBody>
      </p:sp>
    </p:spTree>
    <p:extLst>
      <p:ext uri="{BB962C8B-B14F-4D97-AF65-F5344CB8AC3E}">
        <p14:creationId xmlns:p14="http://schemas.microsoft.com/office/powerpoint/2010/main" val="12507380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None/>
            </a:pPr>
            <a:r>
              <a:rPr lang="en-US" sz="3200" b="1" dirty="0">
                <a:latin typeface="Tw Cen MT (Body)"/>
              </a:rPr>
              <a:t>Purpose: get to the truth (ii)</a:t>
            </a:r>
            <a:endParaRPr lang="en-US" sz="3200" dirty="0">
              <a:latin typeface="Tw Cen MT (Body)"/>
            </a:endParaRPr>
          </a:p>
          <a:p>
            <a:r>
              <a:rPr lang="en-US" sz="3200" dirty="0">
                <a:latin typeface="Tw Cen MT (Body)"/>
              </a:rPr>
              <a:t>Same if witnesses are present, try to interview them separately;</a:t>
            </a:r>
          </a:p>
          <a:p>
            <a:r>
              <a:rPr lang="en-US" sz="3200" dirty="0">
                <a:latin typeface="Tw Cen MT (Body)"/>
              </a:rPr>
              <a:t>Should I talk to the other people?</a:t>
            </a:r>
          </a:p>
          <a:p>
            <a:r>
              <a:rPr lang="en-US" sz="3200" dirty="0">
                <a:latin typeface="Tw Cen MT (Body)"/>
              </a:rPr>
              <a:t>It might sometimes be necessary to interview witnesses or victims again in light of your deductions or new evidence;</a:t>
            </a:r>
          </a:p>
          <a:p>
            <a:r>
              <a:rPr lang="en-US" sz="3200" dirty="0">
                <a:latin typeface="Tw Cen MT (Body)"/>
              </a:rPr>
              <a:t>Silence can be relevant as well!</a:t>
            </a:r>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22</a:t>
            </a:fld>
            <a:endParaRPr lang="en-ZA"/>
          </a:p>
        </p:txBody>
      </p:sp>
    </p:spTree>
    <p:extLst>
      <p:ext uri="{BB962C8B-B14F-4D97-AF65-F5344CB8AC3E}">
        <p14:creationId xmlns:p14="http://schemas.microsoft.com/office/powerpoint/2010/main" val="29907590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None/>
            </a:pPr>
            <a:r>
              <a:rPr lang="en-US" sz="3200" b="1" dirty="0">
                <a:latin typeface="Tw Cen MT (Body)"/>
              </a:rPr>
              <a:t>E. Interviewing process (</a:t>
            </a:r>
            <a:r>
              <a:rPr lang="en-US" sz="3200" b="1" dirty="0" err="1">
                <a:latin typeface="Tw Cen MT (Body)"/>
              </a:rPr>
              <a:t>i</a:t>
            </a:r>
            <a:r>
              <a:rPr lang="en-US" sz="3200" b="1" dirty="0">
                <a:latin typeface="Tw Cen MT (Body)"/>
              </a:rPr>
              <a:t>)</a:t>
            </a:r>
          </a:p>
          <a:p>
            <a:r>
              <a:rPr lang="en-US" sz="3200" dirty="0">
                <a:latin typeface="Tw Cen MT (Body)"/>
              </a:rPr>
              <a:t>Get the facts right: ask more questions if they are unclear;</a:t>
            </a:r>
          </a:p>
          <a:p>
            <a:r>
              <a:rPr lang="en-US" sz="3200" dirty="0">
                <a:latin typeface="Tw Cen MT (Body)"/>
              </a:rPr>
              <a:t>Identify the legal issues in a systematic way;</a:t>
            </a:r>
          </a:p>
          <a:p>
            <a:r>
              <a:rPr lang="en-US" sz="3200" dirty="0">
                <a:latin typeface="Tw Cen MT (Body)"/>
              </a:rPr>
              <a:t>Make sure that you understood correctly what your client would like to achieve;</a:t>
            </a:r>
          </a:p>
          <a:p>
            <a:r>
              <a:rPr lang="en-US" sz="3200" dirty="0">
                <a:latin typeface="Tw Cen MT (Body)"/>
              </a:rPr>
              <a:t>Take notes of your client’s ideas;</a:t>
            </a:r>
          </a:p>
          <a:p>
            <a:r>
              <a:rPr lang="en-US" sz="3200" dirty="0">
                <a:latin typeface="Tw Cen MT (Body)"/>
              </a:rPr>
              <a:t>Invite your client to reformulate his/her thoughts in case of risk of misunderstanding.</a:t>
            </a:r>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23</a:t>
            </a:fld>
            <a:endParaRPr lang="en-ZA"/>
          </a:p>
        </p:txBody>
      </p:sp>
    </p:spTree>
    <p:extLst>
      <p:ext uri="{BB962C8B-B14F-4D97-AF65-F5344CB8AC3E}">
        <p14:creationId xmlns:p14="http://schemas.microsoft.com/office/powerpoint/2010/main" val="12148270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a:bodyPr>
          <a:lstStyle/>
          <a:p>
            <a:r>
              <a:rPr lang="en-US" sz="2400" dirty="0">
                <a:latin typeface="Tw Cen MT (Body)"/>
              </a:rPr>
              <a:t>You can also rephrase your client’s story in your own words to see if your client agrees (and to double-check if you have not missed anything);</a:t>
            </a:r>
          </a:p>
          <a:p>
            <a:r>
              <a:rPr lang="en-US" sz="2400" dirty="0">
                <a:latin typeface="Tw Cen MT (Body)"/>
              </a:rPr>
              <a:t>Prevent the client from moving away from the main issue; if this happens, ask him/her questions that will re-direct him/her to the relevant topic;</a:t>
            </a:r>
          </a:p>
          <a:p>
            <a:r>
              <a:rPr lang="en-US" sz="2400" dirty="0">
                <a:latin typeface="Tw Cen MT (Body)"/>
              </a:rPr>
              <a:t>Have a final catch-all question like: “is there anything else you feel may be useful which you have not yet said or that I have missed out?</a:t>
            </a:r>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24</a:t>
            </a:fld>
            <a:endParaRPr lang="en-ZA"/>
          </a:p>
        </p:txBody>
      </p:sp>
    </p:spTree>
    <p:extLst>
      <p:ext uri="{BB962C8B-B14F-4D97-AF65-F5344CB8AC3E}">
        <p14:creationId xmlns:p14="http://schemas.microsoft.com/office/powerpoint/2010/main" val="32362719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a:bodyPr>
          <a:lstStyle/>
          <a:p>
            <a:pPr>
              <a:buFont typeface="Wingdings" pitchFamily="2" charset="2"/>
              <a:buNone/>
            </a:pPr>
            <a:r>
              <a:rPr lang="en-US" sz="2400" b="1" dirty="0">
                <a:latin typeface="Tw Cen MT (Body)"/>
              </a:rPr>
              <a:t>F. Systematically</a:t>
            </a:r>
          </a:p>
          <a:p>
            <a:r>
              <a:rPr lang="en-US" sz="2400" b="1" dirty="0">
                <a:latin typeface="Tw Cen MT (Body)"/>
              </a:rPr>
              <a:t>Step 1</a:t>
            </a:r>
            <a:r>
              <a:rPr lang="en-US" sz="2400" dirty="0">
                <a:latin typeface="Tw Cen MT (Body)"/>
              </a:rPr>
              <a:t>: List issues;</a:t>
            </a:r>
          </a:p>
          <a:p>
            <a:r>
              <a:rPr lang="en-US" sz="2400" b="1" dirty="0">
                <a:latin typeface="Tw Cen MT (Body)"/>
              </a:rPr>
              <a:t>Step 2</a:t>
            </a:r>
            <a:r>
              <a:rPr lang="en-US" sz="2400" dirty="0">
                <a:latin typeface="Tw Cen MT (Body)"/>
              </a:rPr>
              <a:t>: </a:t>
            </a:r>
            <a:r>
              <a:rPr lang="en-US" sz="2400" dirty="0" err="1">
                <a:latin typeface="Tw Cen MT (Body)"/>
              </a:rPr>
              <a:t>Categorise</a:t>
            </a:r>
            <a:r>
              <a:rPr lang="en-US" sz="2400" dirty="0">
                <a:latin typeface="Tw Cen MT (Body)"/>
              </a:rPr>
              <a:t> issues and exclude those which are not relevant for the legal assessment;</a:t>
            </a:r>
          </a:p>
          <a:p>
            <a:r>
              <a:rPr lang="en-US" sz="2400" b="1" dirty="0">
                <a:latin typeface="Tw Cen MT (Body)"/>
              </a:rPr>
              <a:t>Step 3</a:t>
            </a:r>
            <a:r>
              <a:rPr lang="en-US" sz="2400" dirty="0">
                <a:latin typeface="Tw Cen MT (Body)"/>
              </a:rPr>
              <a:t>: Identify the legal rules relevant to each issue;</a:t>
            </a:r>
          </a:p>
          <a:p>
            <a:r>
              <a:rPr lang="en-US" sz="2400" b="1" dirty="0">
                <a:latin typeface="Tw Cen MT (Body)"/>
              </a:rPr>
              <a:t>Step 4</a:t>
            </a:r>
            <a:r>
              <a:rPr lang="en-US" sz="2400" dirty="0">
                <a:latin typeface="Tw Cen MT (Body)"/>
              </a:rPr>
              <a:t>: Conclude accordingly for each of the issues raised by the client [if possible: at the meeting; if not: at a later stage</a:t>
            </a:r>
            <a:endParaRPr lang="en-US" sz="2400" b="1" dirty="0">
              <a:latin typeface="Tw Cen MT (Body)"/>
            </a:endParaRPr>
          </a:p>
          <a:p>
            <a:pPr marL="0" indent="0">
              <a:buNone/>
            </a:pPr>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25</a:t>
            </a:fld>
            <a:endParaRPr lang="en-ZA"/>
          </a:p>
        </p:txBody>
      </p:sp>
    </p:spTree>
    <p:extLst>
      <p:ext uri="{BB962C8B-B14F-4D97-AF65-F5344CB8AC3E}">
        <p14:creationId xmlns:p14="http://schemas.microsoft.com/office/powerpoint/2010/main" val="11587327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III. Providing legal advice</a:t>
            </a:r>
            <a:endParaRPr lang="en-ZA" b="1" dirty="0"/>
          </a:p>
        </p:txBody>
      </p:sp>
      <p:sp>
        <p:nvSpPr>
          <p:cNvPr id="3" name="Content Placeholder 2"/>
          <p:cNvSpPr>
            <a:spLocks noGrp="1"/>
          </p:cNvSpPr>
          <p:nvPr>
            <p:ph idx="1"/>
          </p:nvPr>
        </p:nvSpPr>
        <p:spPr/>
        <p:txBody>
          <a:bodyPr>
            <a:normAutofit/>
          </a:bodyPr>
          <a:lstStyle/>
          <a:p>
            <a:pPr>
              <a:buFont typeface="Wingdings" pitchFamily="2" charset="2"/>
              <a:buNone/>
            </a:pPr>
            <a:r>
              <a:rPr lang="en-US" b="1" dirty="0">
                <a:latin typeface="Tw Cen MT (Body)"/>
              </a:rPr>
              <a:t>A. Some precautions</a:t>
            </a:r>
          </a:p>
          <a:p>
            <a:r>
              <a:rPr lang="en-US" dirty="0">
                <a:latin typeface="Tw Cen MT (Body)"/>
              </a:rPr>
              <a:t>Never advise the client  to behave in an illegal manner (harm to reputation);</a:t>
            </a:r>
          </a:p>
          <a:p>
            <a:r>
              <a:rPr lang="en-US" dirty="0">
                <a:latin typeface="Tw Cen MT (Body)"/>
              </a:rPr>
              <a:t>Do not advise on issue you do not master;</a:t>
            </a:r>
          </a:p>
          <a:p>
            <a:r>
              <a:rPr lang="en-US" dirty="0">
                <a:latin typeface="Tw Cen MT (Body)"/>
              </a:rPr>
              <a:t>Check that there is no development (legislative or via case law) in the field you are specifically dealing with;</a:t>
            </a:r>
          </a:p>
          <a:p>
            <a:r>
              <a:rPr lang="en-US" dirty="0">
                <a:latin typeface="Tw Cen MT (Body)"/>
              </a:rPr>
              <a:t>Do not advise prematurely: if you do not feel comfortable with advising immediately, do not hesitate to take time before sharing your views; if there is an uncertainty, tell your client that you will render your advice at a later stage; </a:t>
            </a:r>
          </a:p>
          <a:p>
            <a:r>
              <a:rPr lang="en-US" dirty="0">
                <a:latin typeface="Tw Cen MT (Body)"/>
              </a:rPr>
              <a:t>Legal advice is not about you sharing your personal, political, religious views with your client; advice must be based exclusively on legal rules and be as objective as possible; the advice should not include any value judgment.</a:t>
            </a:r>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26</a:t>
            </a:fld>
            <a:endParaRPr lang="en-ZA"/>
          </a:p>
        </p:txBody>
      </p:sp>
    </p:spTree>
    <p:extLst>
      <p:ext uri="{BB962C8B-B14F-4D97-AF65-F5344CB8AC3E}">
        <p14:creationId xmlns:p14="http://schemas.microsoft.com/office/powerpoint/2010/main" val="22322536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fontScale="85000" lnSpcReduction="20000"/>
          </a:bodyPr>
          <a:lstStyle/>
          <a:p>
            <a:pPr algn="just"/>
            <a:r>
              <a:rPr lang="en-US" sz="3200" dirty="0">
                <a:latin typeface="Tw Cen MT (Body)"/>
              </a:rPr>
              <a:t>You are not obliged to take on a client: if you feel you cannot handle a case objectively, you should consider withdrawing and ask a fellow/colleague to take over;</a:t>
            </a:r>
          </a:p>
          <a:p>
            <a:pPr algn="just"/>
            <a:r>
              <a:rPr lang="en-US" sz="3200" dirty="0">
                <a:latin typeface="Tw Cen MT (Body)"/>
              </a:rPr>
              <a:t>Check whether the client was already advised by a lawyer in the past (if yes, you might consider contacting your predecessor);</a:t>
            </a:r>
          </a:p>
          <a:p>
            <a:pPr algn="just"/>
            <a:r>
              <a:rPr lang="en-US" sz="3200" dirty="0">
                <a:latin typeface="Tw Cen MT (Body)"/>
              </a:rPr>
              <a:t>Provide the client with your contact details (e.g. </a:t>
            </a:r>
            <a:r>
              <a:rPr lang="en-US" sz="3200" dirty="0" err="1">
                <a:latin typeface="Tw Cen MT (Body)"/>
              </a:rPr>
              <a:t>tel</a:t>
            </a:r>
            <a:r>
              <a:rPr lang="en-US" sz="3200" dirty="0">
                <a:latin typeface="Tw Cen MT (Body)"/>
              </a:rPr>
              <a:t> number, a business card, etc.) to enable him/her to contact you after the meeting;</a:t>
            </a:r>
          </a:p>
          <a:p>
            <a:pPr algn="just"/>
            <a:r>
              <a:rPr lang="en-US" sz="3200" dirty="0">
                <a:latin typeface="Tw Cen MT (Body)"/>
              </a:rPr>
              <a:t>Do not hesitate to contact with fellow lawyers.</a:t>
            </a:r>
            <a:endParaRPr lang="en-US" sz="3200" dirty="0"/>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27</a:t>
            </a:fld>
            <a:endParaRPr lang="en-ZA"/>
          </a:p>
        </p:txBody>
      </p:sp>
    </p:spTree>
    <p:extLst>
      <p:ext uri="{BB962C8B-B14F-4D97-AF65-F5344CB8AC3E}">
        <p14:creationId xmlns:p14="http://schemas.microsoft.com/office/powerpoint/2010/main" val="8829453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fontScale="55000" lnSpcReduction="20000"/>
          </a:bodyPr>
          <a:lstStyle/>
          <a:p>
            <a:pPr marL="0" indent="0">
              <a:buNone/>
            </a:pPr>
            <a:r>
              <a:rPr lang="en-US" sz="4400" b="1" dirty="0">
                <a:latin typeface="Tw Cen MT (Body)"/>
              </a:rPr>
              <a:t>B. Avoid surprises</a:t>
            </a:r>
          </a:p>
          <a:p>
            <a:r>
              <a:rPr lang="en-US" sz="4400" dirty="0">
                <a:latin typeface="Tw Cen MT (Body)"/>
              </a:rPr>
              <a:t>Inform the client if the case will need to be brought before a court;</a:t>
            </a:r>
          </a:p>
          <a:p>
            <a:r>
              <a:rPr lang="en-US" sz="4400" dirty="0">
                <a:latin typeface="Tw Cen MT (Body)"/>
              </a:rPr>
              <a:t>Suggest alternative dispute resolution solutions such as mediation, etc.;</a:t>
            </a:r>
          </a:p>
          <a:p>
            <a:r>
              <a:rPr lang="en-US" sz="4400" dirty="0">
                <a:latin typeface="Tw Cen MT (Body)"/>
              </a:rPr>
              <a:t>Provide an estimate of the duration (and cost) of the discussed procedure;</a:t>
            </a:r>
          </a:p>
          <a:p>
            <a:r>
              <a:rPr lang="en-US" sz="4400" dirty="0">
                <a:latin typeface="Tw Cen MT (Body)"/>
              </a:rPr>
              <a:t>Provide the client with your view on the chances of success: if you think the case is very weak, do not hesitate to advise your client that he/she should probably not go ahead with legal proceedings.</a:t>
            </a:r>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28</a:t>
            </a:fld>
            <a:endParaRPr lang="en-ZA"/>
          </a:p>
        </p:txBody>
      </p:sp>
    </p:spTree>
    <p:extLst>
      <p:ext uri="{BB962C8B-B14F-4D97-AF65-F5344CB8AC3E}">
        <p14:creationId xmlns:p14="http://schemas.microsoft.com/office/powerpoint/2010/main" val="14651295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C. Structure</a:t>
            </a:r>
          </a:p>
          <a:p>
            <a:r>
              <a:rPr lang="en-US" dirty="0"/>
              <a:t>Have a structure in mind:</a:t>
            </a:r>
          </a:p>
          <a:p>
            <a:r>
              <a:rPr lang="en-US" dirty="0"/>
              <a:t>Summary of the facts; </a:t>
            </a:r>
          </a:p>
          <a:p>
            <a:r>
              <a:rPr lang="en-US" dirty="0"/>
              <a:t> List issues that are relevant to your advisory task; </a:t>
            </a:r>
          </a:p>
          <a:p>
            <a:r>
              <a:rPr lang="en-US" dirty="0"/>
              <a:t>Make a distinction between major and minor issues;</a:t>
            </a:r>
          </a:p>
          <a:p>
            <a:r>
              <a:rPr lang="en-US" dirty="0"/>
              <a:t>Make your legal assessment of the situation;</a:t>
            </a:r>
          </a:p>
          <a:p>
            <a:r>
              <a:rPr lang="en-US" dirty="0"/>
              <a:t>What are the consequences of the assessment: legal proceedings?</a:t>
            </a:r>
          </a:p>
          <a:p>
            <a:r>
              <a:rPr lang="en-US" dirty="0"/>
              <a:t>Required damages? Other indemnification? etc.;</a:t>
            </a:r>
          </a:p>
          <a:p>
            <a:r>
              <a:rPr lang="en-US" dirty="0"/>
              <a:t>What are the alternatives? Provide a risk analysis;</a:t>
            </a:r>
          </a:p>
          <a:p>
            <a:r>
              <a:rPr lang="en-US" dirty="0"/>
              <a:t>What are the next steps?</a:t>
            </a:r>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pPr/>
              <a:t>29</a:t>
            </a:fld>
            <a:endParaRPr lang="en-ZA"/>
          </a:p>
        </p:txBody>
      </p:sp>
    </p:spTree>
    <p:extLst>
      <p:ext uri="{BB962C8B-B14F-4D97-AF65-F5344CB8AC3E}">
        <p14:creationId xmlns:p14="http://schemas.microsoft.com/office/powerpoint/2010/main" val="39357448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Objectives of Legal Clinic</a:t>
            </a:r>
          </a:p>
        </p:txBody>
      </p:sp>
      <p:sp>
        <p:nvSpPr>
          <p:cNvPr id="3" name="Content Placeholder 2"/>
          <p:cNvSpPr>
            <a:spLocks noGrp="1"/>
          </p:cNvSpPr>
          <p:nvPr>
            <p:ph idx="1"/>
          </p:nvPr>
        </p:nvSpPr>
        <p:spPr/>
        <p:txBody>
          <a:bodyPr>
            <a:normAutofit/>
          </a:bodyPr>
          <a:lstStyle/>
          <a:p>
            <a:pPr marL="0" indent="0">
              <a:buNone/>
            </a:pPr>
            <a:r>
              <a:rPr lang="en-GB" dirty="0"/>
              <a:t>The Legal Clinic has the following main objectives:</a:t>
            </a:r>
          </a:p>
          <a:p>
            <a:pPr marL="0" indent="0">
              <a:buNone/>
            </a:pPr>
            <a:r>
              <a:rPr lang="en-GB" b="1" i="1" dirty="0"/>
              <a:t>1. Redressing injustice</a:t>
            </a:r>
          </a:p>
          <a:p>
            <a:r>
              <a:rPr lang="en-US" dirty="0"/>
              <a:t>Legal clinic mainly helps to serve vulnerable people suffering from poverty and lack of access to justice. When these people are assisted, it shows that legal clinic  can be a tool for redressing inequality and injustice. </a:t>
            </a:r>
          </a:p>
          <a:p>
            <a:pPr marL="0" indent="0">
              <a:buNone/>
            </a:pPr>
            <a:r>
              <a:rPr lang="en-US" b="1" dirty="0"/>
              <a:t>2. </a:t>
            </a:r>
            <a:r>
              <a:rPr lang="en-US" b="1" i="1" dirty="0"/>
              <a:t>Fostering Professionalism and a Sense of Public Service</a:t>
            </a:r>
          </a:p>
          <a:p>
            <a:r>
              <a:rPr lang="en-US" dirty="0"/>
              <a:t>From the legal clinic, those involved get a foundation of professionalism and dedication to public service. Having contacts with clients and encountering with social issues of critical concern contributes to the internalization of the value of public service and the value of working for the public interest. Legal clinic therefore allows to develop a more socially responsible legal profession. </a:t>
            </a:r>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3</a:t>
            </a:fld>
            <a:endParaRPr lang="en-ZA"/>
          </a:p>
        </p:txBody>
      </p:sp>
    </p:spTree>
    <p:extLst>
      <p:ext uri="{BB962C8B-B14F-4D97-AF65-F5344CB8AC3E}">
        <p14:creationId xmlns:p14="http://schemas.microsoft.com/office/powerpoint/2010/main" val="14082515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fontScale="25000" lnSpcReduction="20000"/>
          </a:bodyPr>
          <a:lstStyle/>
          <a:p>
            <a:pPr marL="0" indent="0">
              <a:buNone/>
            </a:pPr>
            <a:r>
              <a:rPr lang="en-US" sz="7600" b="1" dirty="0">
                <a:latin typeface="Tw Cen MT (Body)"/>
              </a:rPr>
              <a:t>D. Decision</a:t>
            </a:r>
          </a:p>
          <a:p>
            <a:pPr algn="just"/>
            <a:r>
              <a:rPr lang="en-US" sz="7600" dirty="0">
                <a:latin typeface="Tw Cen MT (Body)"/>
              </a:rPr>
              <a:t>Remember that your role stops as soon as the advice is provided: that actual decision is in the hands of your client-do not make decision on behalf of your client!</a:t>
            </a:r>
          </a:p>
          <a:p>
            <a:pPr algn="just"/>
            <a:r>
              <a:rPr lang="en-US" sz="7600" dirty="0">
                <a:latin typeface="Tw Cen MT (Body)"/>
              </a:rPr>
              <a:t>Make sure there is an understanding between you and the client on next steps-it may be good to have this in writing;</a:t>
            </a:r>
          </a:p>
          <a:p>
            <a:pPr algn="just"/>
            <a:r>
              <a:rPr lang="en-US" sz="7600" dirty="0">
                <a:latin typeface="Tw Cen MT (Body)"/>
              </a:rPr>
              <a:t>Make sure that the client has received a comprehensive overview of the options and their respective responses;</a:t>
            </a:r>
          </a:p>
          <a:p>
            <a:pPr algn="just"/>
            <a:r>
              <a:rPr lang="en-US" sz="7600" dirty="0">
                <a:latin typeface="Tw Cen MT (Body)"/>
              </a:rPr>
              <a:t>What if the client does not accept the advice? Assessment of the reasons for rejection:</a:t>
            </a:r>
          </a:p>
          <a:p>
            <a:pPr marL="457200" lvl="1" indent="0" algn="just">
              <a:buNone/>
            </a:pPr>
            <a:r>
              <a:rPr lang="en-US" sz="7600" dirty="0">
                <a:latin typeface="Tw Cen MT (Body)"/>
              </a:rPr>
              <a:t>- Advice was not clear;</a:t>
            </a:r>
          </a:p>
          <a:p>
            <a:pPr marL="457200" lvl="1" indent="0" algn="just">
              <a:buNone/>
            </a:pPr>
            <a:r>
              <a:rPr lang="en-US" sz="7600" dirty="0">
                <a:latin typeface="Tw Cen MT (Body)"/>
              </a:rPr>
              <a:t>- The client has the feeling he/she is not taken seriously or is in a defensive mode;</a:t>
            </a:r>
          </a:p>
          <a:p>
            <a:pPr marL="457200" lvl="1" indent="0" algn="just">
              <a:buNone/>
            </a:pPr>
            <a:r>
              <a:rPr lang="en-US" sz="7600" dirty="0">
                <a:latin typeface="Tw Cen MT (Body)"/>
              </a:rPr>
              <a:t>-Timing of the advice: too early or too late?</a:t>
            </a:r>
          </a:p>
          <a:p>
            <a:pPr marL="457200" lvl="1" indent="0" algn="just">
              <a:buNone/>
            </a:pPr>
            <a:r>
              <a:rPr lang="en-US" sz="7600" dirty="0">
                <a:latin typeface="Tw Cen MT (Body)"/>
              </a:rPr>
              <a:t>- Attitude of the lawyer?</a:t>
            </a:r>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30</a:t>
            </a:fld>
            <a:endParaRPr lang="en-ZA"/>
          </a:p>
        </p:txBody>
      </p:sp>
    </p:spTree>
    <p:extLst>
      <p:ext uri="{BB962C8B-B14F-4D97-AF65-F5344CB8AC3E}">
        <p14:creationId xmlns:p14="http://schemas.microsoft.com/office/powerpoint/2010/main" val="11687200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fontScale="77500" lnSpcReduction="20000"/>
          </a:bodyPr>
          <a:lstStyle/>
          <a:p>
            <a:pPr marL="0" indent="0">
              <a:buNone/>
            </a:pPr>
            <a:r>
              <a:rPr lang="en-AU" sz="2600" b="1" dirty="0">
                <a:latin typeface="Tw Cen MT (Body)"/>
              </a:rPr>
              <a:t>E. Message</a:t>
            </a:r>
          </a:p>
          <a:p>
            <a:r>
              <a:rPr lang="en-AU" sz="2600" dirty="0">
                <a:latin typeface="Tw Cen MT (Body)"/>
              </a:rPr>
              <a:t>You should choose an informative way to position yourself:</a:t>
            </a:r>
          </a:p>
          <a:p>
            <a:pPr lvl="1">
              <a:buNone/>
            </a:pPr>
            <a:r>
              <a:rPr lang="en-AU" sz="2600" dirty="0">
                <a:latin typeface="Tw Cen MT (Body)"/>
              </a:rPr>
              <a:t>- “I advise...”</a:t>
            </a:r>
          </a:p>
          <a:p>
            <a:pPr lvl="1">
              <a:buNone/>
            </a:pPr>
            <a:r>
              <a:rPr lang="en-AU" sz="2600" dirty="0">
                <a:latin typeface="Tw Cen MT (Body)"/>
              </a:rPr>
              <a:t>- “I suggest...”</a:t>
            </a:r>
          </a:p>
          <a:p>
            <a:pPr lvl="1">
              <a:buNone/>
            </a:pPr>
            <a:r>
              <a:rPr lang="en-AU" sz="2600" dirty="0">
                <a:latin typeface="Tw Cen MT (Body)"/>
              </a:rPr>
              <a:t>- “In my view...”</a:t>
            </a:r>
          </a:p>
          <a:p>
            <a:pPr lvl="1">
              <a:buNone/>
            </a:pPr>
            <a:r>
              <a:rPr lang="en-AU" sz="2600" dirty="0">
                <a:latin typeface="Tw Cen MT (Body)"/>
              </a:rPr>
              <a:t>  + “Because...”</a:t>
            </a:r>
          </a:p>
          <a:p>
            <a:pPr lvl="1">
              <a:buNone/>
            </a:pPr>
            <a:r>
              <a:rPr lang="en-AU" sz="2600" dirty="0">
                <a:latin typeface="Tw Cen MT (Body)"/>
              </a:rPr>
              <a:t>  + “This is for the following reasons...”</a:t>
            </a:r>
          </a:p>
          <a:p>
            <a:r>
              <a:rPr lang="en-AU" sz="2600" dirty="0">
                <a:latin typeface="Tw Cen MT (Body)"/>
              </a:rPr>
              <a:t>Do not be too directive:</a:t>
            </a:r>
          </a:p>
          <a:p>
            <a:pPr marL="457200" lvl="1" indent="0">
              <a:buNone/>
            </a:pPr>
            <a:r>
              <a:rPr lang="en-AU" sz="2600" dirty="0">
                <a:latin typeface="Tw Cen MT (Body)"/>
              </a:rPr>
              <a:t>- “You need to...”</a:t>
            </a:r>
          </a:p>
          <a:p>
            <a:pPr marL="457200" lvl="1" indent="0">
              <a:buNone/>
            </a:pPr>
            <a:r>
              <a:rPr lang="en-AU" sz="2600" dirty="0">
                <a:latin typeface="Tw Cen MT (Body)"/>
              </a:rPr>
              <a:t>- “I want you to...”</a:t>
            </a:r>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31</a:t>
            </a:fld>
            <a:endParaRPr lang="en-ZA"/>
          </a:p>
        </p:txBody>
      </p:sp>
    </p:spTree>
    <p:extLst>
      <p:ext uri="{BB962C8B-B14F-4D97-AF65-F5344CB8AC3E}">
        <p14:creationId xmlns:p14="http://schemas.microsoft.com/office/powerpoint/2010/main" val="11003638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p>
        </p:txBody>
      </p:sp>
      <p:sp>
        <p:nvSpPr>
          <p:cNvPr id="3" name="Content Placeholder 2"/>
          <p:cNvSpPr>
            <a:spLocks noGrp="1"/>
          </p:cNvSpPr>
          <p:nvPr>
            <p:ph idx="1"/>
          </p:nvPr>
        </p:nvSpPr>
        <p:spPr/>
        <p:txBody>
          <a:bodyPr>
            <a:normAutofit fontScale="92500" lnSpcReduction="10000"/>
          </a:bodyPr>
          <a:lstStyle/>
          <a:p>
            <a:pPr marL="0" indent="0">
              <a:buNone/>
            </a:pPr>
            <a:r>
              <a:rPr lang="en-US" sz="3200" b="1" i="1" dirty="0"/>
              <a:t>3. Strengthening the rule of law</a:t>
            </a:r>
          </a:p>
          <a:p>
            <a:r>
              <a:rPr lang="en-US" sz="3200" dirty="0"/>
              <a:t>The legal clinic helps to train professionals dedicated to upholding the rule of law and promotes the idea that disputes can be resolved fairly and peacefully by using the law. When clients come to a clinic they get more than help with a speciﬁc justice problem, they get a ﬁrsthand look at how the rule of law functions. </a:t>
            </a:r>
          </a:p>
          <a:p>
            <a:pPr marL="0" indent="0">
              <a:buNone/>
            </a:pPr>
            <a:endParaRPr lang="en-US" i="1"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4</a:t>
            </a:fld>
            <a:endParaRPr lang="en-ZA"/>
          </a:p>
        </p:txBody>
      </p:sp>
    </p:spTree>
    <p:extLst>
      <p:ext uri="{BB962C8B-B14F-4D97-AF65-F5344CB8AC3E}">
        <p14:creationId xmlns:p14="http://schemas.microsoft.com/office/powerpoint/2010/main" val="27876234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1F3A88F-51C2-3F4A-B16F-D9334E99BD8E}"/>
              </a:ext>
            </a:extLst>
          </p:cNvPr>
          <p:cNvSpPr>
            <a:spLocks noGrp="1"/>
          </p:cNvSpPr>
          <p:nvPr>
            <p:ph type="title"/>
          </p:nvPr>
        </p:nvSpPr>
        <p:spPr/>
        <p:txBody>
          <a:bodyPr/>
          <a:lstStyle/>
          <a:p>
            <a:endParaRPr lang="en-RW"/>
          </a:p>
        </p:txBody>
      </p:sp>
      <p:sp>
        <p:nvSpPr>
          <p:cNvPr id="3" name="Content Placeholder 2"/>
          <p:cNvSpPr>
            <a:spLocks noGrp="1"/>
          </p:cNvSpPr>
          <p:nvPr>
            <p:ph idx="1"/>
          </p:nvPr>
        </p:nvSpPr>
        <p:spPr/>
        <p:txBody>
          <a:bodyPr>
            <a:normAutofit fontScale="85000" lnSpcReduction="10000"/>
          </a:bodyPr>
          <a:lstStyle/>
          <a:p>
            <a:r>
              <a:rPr lang="en-ZA" sz="2800" dirty="0"/>
              <a:t>Legal Clinic is run by the Centre for Legal Aid and Mediation (CLAM)</a:t>
            </a:r>
          </a:p>
          <a:p>
            <a:r>
              <a:rPr lang="en-ZA" sz="2800" dirty="0"/>
              <a:t>The Centre emerged </a:t>
            </a:r>
            <a:r>
              <a:rPr lang="en-GB" sz="2800" dirty="0"/>
              <a:t>from the former Legal Aid Clinic (LAC) which was initiated and created by the Faculty of Law of the former National University of Rwanda, as its operational arm to achieve the University’s third mission: “</a:t>
            </a:r>
            <a:r>
              <a:rPr lang="en-GB" sz="2800" i="1" dirty="0"/>
              <a:t>service to the community.”</a:t>
            </a:r>
            <a:endParaRPr lang="en-ZA" sz="2800" dirty="0"/>
          </a:p>
          <a:p>
            <a:r>
              <a:rPr lang="en-GB" sz="2800" dirty="0"/>
              <a:t>The Legal Aid Clinic was the first to be known in Rwanda (2001) and was established with three main objectives: to educate, to serve the community and to be a research machinery.</a:t>
            </a:r>
            <a:endParaRPr lang="en-ZA" sz="2800"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5</a:t>
            </a:fld>
            <a:endParaRPr lang="en-ZA"/>
          </a:p>
        </p:txBody>
      </p:sp>
    </p:spTree>
    <p:extLst>
      <p:ext uri="{BB962C8B-B14F-4D97-AF65-F5344CB8AC3E}">
        <p14:creationId xmlns:p14="http://schemas.microsoft.com/office/powerpoint/2010/main" val="21472731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p>
        </p:txBody>
      </p:sp>
      <p:sp>
        <p:nvSpPr>
          <p:cNvPr id="3" name="Content Placeholder 2"/>
          <p:cNvSpPr>
            <a:spLocks noGrp="1"/>
          </p:cNvSpPr>
          <p:nvPr>
            <p:ph idx="1"/>
          </p:nvPr>
        </p:nvSpPr>
        <p:spPr/>
        <p:txBody>
          <a:bodyPr>
            <a:normAutofit/>
          </a:bodyPr>
          <a:lstStyle/>
          <a:p>
            <a:endParaRPr lang="en-ZA" sz="2000" dirty="0"/>
          </a:p>
          <a:p>
            <a:r>
              <a:rPr lang="en-GB" sz="2000" dirty="0"/>
              <a:t>The Legal Aid Clinic became CLAM in 2013.</a:t>
            </a:r>
          </a:p>
          <a:p>
            <a:pPr marL="0" indent="0">
              <a:buNone/>
            </a:pPr>
            <a:r>
              <a:rPr lang="en-GB" sz="2000" b="1" dirty="0"/>
              <a:t>CLAM’s mission</a:t>
            </a:r>
          </a:p>
          <a:p>
            <a:r>
              <a:rPr lang="en-GB" sz="2000" dirty="0"/>
              <a:t>Its mission is rooted in the belief that access to justice should not be a prerogative of those who can only afford it, but rather justice should be accessible to those in need.</a:t>
            </a:r>
            <a:endParaRPr lang="en-ZA" sz="2000" dirty="0"/>
          </a:p>
          <a:p>
            <a:endParaRPr lang="en-US"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6</a:t>
            </a:fld>
            <a:endParaRPr lang="en-ZA"/>
          </a:p>
        </p:txBody>
      </p:sp>
    </p:spTree>
    <p:extLst>
      <p:ext uri="{BB962C8B-B14F-4D97-AF65-F5344CB8AC3E}">
        <p14:creationId xmlns:p14="http://schemas.microsoft.com/office/powerpoint/2010/main" val="161883431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a:bodyPr>
          <a:lstStyle/>
          <a:p>
            <a:r>
              <a:rPr lang="en-GB" sz="3200" dirty="0"/>
              <a:t>CLAM therefore continues  to provide law students with an introduction to legal aid work and an exposure to legal practice as well as an introduction to providing legal advisory service to Rwandan people especially the community in the surroundings of the University, in order to help them get easy access to justice.</a:t>
            </a:r>
            <a:endParaRPr lang="en-ZA" sz="3200" dirty="0"/>
          </a:p>
          <a:p>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7</a:t>
            </a:fld>
            <a:endParaRPr lang="en-ZA"/>
          </a:p>
        </p:txBody>
      </p:sp>
    </p:spTree>
    <p:extLst>
      <p:ext uri="{BB962C8B-B14F-4D97-AF65-F5344CB8AC3E}">
        <p14:creationId xmlns:p14="http://schemas.microsoft.com/office/powerpoint/2010/main" val="28843266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fontScale="55000" lnSpcReduction="20000"/>
          </a:bodyPr>
          <a:lstStyle/>
          <a:p>
            <a:pPr marL="0" indent="0">
              <a:buNone/>
            </a:pPr>
            <a:r>
              <a:rPr lang="en-ZA" sz="2900" b="1" dirty="0"/>
              <a:t>CLAM’s objectives:</a:t>
            </a:r>
          </a:p>
          <a:p>
            <a:r>
              <a:rPr lang="en-GB" sz="2900" dirty="0"/>
              <a:t>The objectives continue to be comprised of providing legal education, legal aid to the community and research while putting much emphasis on mediation in conflict resolution.</a:t>
            </a:r>
            <a:endParaRPr lang="en-ZA" sz="2900" dirty="0"/>
          </a:p>
          <a:p>
            <a:pPr marL="0" indent="0">
              <a:buNone/>
            </a:pPr>
            <a:endParaRPr lang="en-GB" sz="2900" b="1" dirty="0"/>
          </a:p>
          <a:p>
            <a:pPr marL="0" indent="0">
              <a:buNone/>
            </a:pPr>
            <a:r>
              <a:rPr lang="en-GB" sz="2900" b="1" dirty="0"/>
              <a:t>CLAM interventions in dispute resolution</a:t>
            </a:r>
          </a:p>
          <a:p>
            <a:r>
              <a:rPr lang="en-GB" sz="2900" dirty="0"/>
              <a:t>In solving client’s legal problems, CLAM’s intervention comprises of:</a:t>
            </a:r>
          </a:p>
          <a:p>
            <a:pPr lvl="1"/>
            <a:r>
              <a:rPr lang="en-GB" sz="2900" dirty="0"/>
              <a:t>Mediation</a:t>
            </a:r>
          </a:p>
          <a:p>
            <a:pPr lvl="1"/>
            <a:r>
              <a:rPr lang="en-GB" sz="2900" dirty="0"/>
              <a:t>Legal opinion</a:t>
            </a:r>
          </a:p>
          <a:p>
            <a:pPr lvl="1"/>
            <a:r>
              <a:rPr lang="en-GB" sz="2900" dirty="0"/>
              <a:t>Legal advice</a:t>
            </a:r>
          </a:p>
          <a:p>
            <a:pPr lvl="1"/>
            <a:r>
              <a:rPr lang="en-GB" sz="2900" dirty="0"/>
              <a:t>Court’s submissions</a:t>
            </a:r>
          </a:p>
          <a:p>
            <a:pPr lvl="1"/>
            <a:r>
              <a:rPr lang="en-GB" sz="2900" dirty="0"/>
              <a:t>Referral to other relevant institutions</a:t>
            </a:r>
          </a:p>
          <a:p>
            <a:pPr lvl="1"/>
            <a:r>
              <a:rPr lang="en-GB" sz="2900" dirty="0"/>
              <a:t>Letters to relevant authorities </a:t>
            </a:r>
          </a:p>
          <a:p>
            <a:pPr lvl="1"/>
            <a:endParaRPr lang="en-US" dirty="0"/>
          </a:p>
          <a:p>
            <a:pPr marL="0" indent="0">
              <a:buNone/>
            </a:pPr>
            <a:endParaRPr lang="en-ZA" dirty="0"/>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8</a:t>
            </a:fld>
            <a:endParaRPr lang="en-ZA"/>
          </a:p>
        </p:txBody>
      </p:sp>
    </p:spTree>
    <p:extLst>
      <p:ext uri="{BB962C8B-B14F-4D97-AF65-F5344CB8AC3E}">
        <p14:creationId xmlns:p14="http://schemas.microsoft.com/office/powerpoint/2010/main" val="27539304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Con’t</a:t>
            </a:r>
            <a:r>
              <a:rPr lang="en-US" dirty="0"/>
              <a:t>)</a:t>
            </a:r>
            <a:endParaRPr lang="en-ZA" dirty="0"/>
          </a:p>
        </p:txBody>
      </p:sp>
      <p:sp>
        <p:nvSpPr>
          <p:cNvPr id="3" name="Content Placeholder 2"/>
          <p:cNvSpPr>
            <a:spLocks noGrp="1"/>
          </p:cNvSpPr>
          <p:nvPr>
            <p:ph idx="1"/>
          </p:nvPr>
        </p:nvSpPr>
        <p:spPr/>
        <p:txBody>
          <a:bodyPr>
            <a:normAutofit/>
          </a:bodyPr>
          <a:lstStyle/>
          <a:p>
            <a:pPr marL="0" indent="0">
              <a:buNone/>
            </a:pPr>
            <a:r>
              <a:rPr lang="en-ZA" sz="2000" b="1" dirty="0"/>
              <a:t>The legal clinic course</a:t>
            </a:r>
          </a:p>
          <a:p>
            <a:r>
              <a:rPr lang="en-ZA" sz="2000" dirty="0"/>
              <a:t>Students attend the clinic for a period of </a:t>
            </a:r>
            <a:r>
              <a:rPr lang="en-ZA" sz="2000" b="1" i="1" dirty="0"/>
              <a:t>five</a:t>
            </a:r>
            <a:r>
              <a:rPr lang="en-ZA" sz="2000" dirty="0"/>
              <a:t> to </a:t>
            </a:r>
            <a:r>
              <a:rPr lang="en-ZA" sz="2000" b="1" i="1" dirty="0"/>
              <a:t>six </a:t>
            </a:r>
            <a:r>
              <a:rPr lang="en-ZA" sz="2000" dirty="0"/>
              <a:t>weeks (every Friday of the week from 8:00 to 12:00).</a:t>
            </a:r>
          </a:p>
          <a:p>
            <a:r>
              <a:rPr lang="en-ZA" sz="2000" dirty="0"/>
              <a:t>Students work in groups: 2 to 3 students work together under the supervision of appointed lecturers.</a:t>
            </a:r>
          </a:p>
          <a:p>
            <a:r>
              <a:rPr lang="en-ZA" sz="2000" dirty="0"/>
              <a:t>They receive clients, listen to them, identify the legal problem and propose the right solution according to the law. They must consult the supervising lecturer before taking the final decision and communicating it to the client.</a:t>
            </a:r>
          </a:p>
          <a:p>
            <a:r>
              <a:rPr lang="en-ZA" sz="2000" dirty="0"/>
              <a:t>At the end of the intervening period of 5 or 6 weeks, students write reports on activities they performed; which reports constitute the basis of evaluation.</a:t>
            </a:r>
          </a:p>
        </p:txBody>
      </p:sp>
      <p:sp>
        <p:nvSpPr>
          <p:cNvPr id="4" name="Footer Placeholder 3"/>
          <p:cNvSpPr>
            <a:spLocks noGrp="1"/>
          </p:cNvSpPr>
          <p:nvPr>
            <p:ph type="ftr" sz="quarter" idx="11"/>
          </p:nvPr>
        </p:nvSpPr>
        <p:spPr/>
        <p:txBody>
          <a:bodyPr/>
          <a:lstStyle/>
          <a:p>
            <a:r>
              <a:rPr lang="en-ZA"/>
              <a:t>Year 3/Law (2022-2023) By Dr Marie Rose Turamwishimiye</a:t>
            </a:r>
          </a:p>
        </p:txBody>
      </p:sp>
      <p:sp>
        <p:nvSpPr>
          <p:cNvPr id="5" name="Slide Number Placeholder 4"/>
          <p:cNvSpPr>
            <a:spLocks noGrp="1"/>
          </p:cNvSpPr>
          <p:nvPr>
            <p:ph type="sldNum" sz="quarter" idx="12"/>
          </p:nvPr>
        </p:nvSpPr>
        <p:spPr/>
        <p:txBody>
          <a:bodyPr/>
          <a:lstStyle/>
          <a:p>
            <a:fld id="{9EFF902C-34DD-45CA-BC77-0235122A2607}" type="slidenum">
              <a:rPr lang="en-ZA" smtClean="0"/>
              <a:t>9</a:t>
            </a:fld>
            <a:endParaRPr lang="en-ZA"/>
          </a:p>
        </p:txBody>
      </p:sp>
    </p:spTree>
    <p:extLst>
      <p:ext uri="{BB962C8B-B14F-4D97-AF65-F5344CB8AC3E}">
        <p14:creationId xmlns:p14="http://schemas.microsoft.com/office/powerpoint/2010/main" val="1158526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882</TotalTime>
  <Words>2782</Words>
  <Application>Microsoft Macintosh PowerPoint</Application>
  <PresentationFormat>Widescreen</PresentationFormat>
  <Paragraphs>268</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Cambria</vt:lpstr>
      <vt:lpstr>Tw Cen MT (Body)</vt:lpstr>
      <vt:lpstr>Wingdings</vt:lpstr>
      <vt:lpstr>Wingdings 3</vt:lpstr>
      <vt:lpstr>Wisp</vt:lpstr>
      <vt:lpstr>PowerPoint Presentation</vt:lpstr>
      <vt:lpstr>General Introduction</vt:lpstr>
      <vt:lpstr>Objectives of Legal Clinic</vt:lpstr>
      <vt:lpstr>(Con’t)</vt:lpstr>
      <vt:lpstr>PowerPoint Presentation</vt:lpstr>
      <vt:lpstr>(Con’t)</vt:lpstr>
      <vt:lpstr>(Con’t)</vt:lpstr>
      <vt:lpstr>(Con’t)</vt:lpstr>
      <vt:lpstr>(Con’t)</vt:lpstr>
      <vt:lpstr>PowerPoint Presentation</vt:lpstr>
      <vt:lpstr>Introduction</vt:lpstr>
      <vt:lpstr>(Con’t)</vt:lpstr>
      <vt:lpstr>PowerPoint Presentation</vt:lpstr>
      <vt:lpstr>(Con’t)</vt:lpstr>
      <vt:lpstr>I. Interview content</vt:lpstr>
      <vt:lpstr>(Con’t)</vt:lpstr>
      <vt:lpstr>(Con’t)</vt:lpstr>
      <vt:lpstr>II. Style and method of interview</vt:lpstr>
      <vt:lpstr>(Con’t)</vt:lpstr>
      <vt:lpstr>(Con’t)</vt:lpstr>
      <vt:lpstr>(Con’t)</vt:lpstr>
      <vt:lpstr>(Con’t)</vt:lpstr>
      <vt:lpstr>(Con’t)</vt:lpstr>
      <vt:lpstr>(Con’t)</vt:lpstr>
      <vt:lpstr>(Con’t)</vt:lpstr>
      <vt:lpstr>III. Providing legal advice</vt:lpstr>
      <vt:lpstr>(Con’t)</vt:lpstr>
      <vt:lpstr>(Con’t)</vt:lpstr>
      <vt:lpstr>(Con’t)</vt:lpstr>
      <vt:lpstr>(Con’t)</vt:lpstr>
      <vt:lpstr>(Con’t)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Marie Rose Turamwishimiye</dc:creator>
  <cp:lastModifiedBy>Microsoft Office User</cp:lastModifiedBy>
  <cp:revision>120</cp:revision>
  <dcterms:created xsi:type="dcterms:W3CDTF">2017-10-12T09:40:23Z</dcterms:created>
  <dcterms:modified xsi:type="dcterms:W3CDTF">2024-03-27T04:55:31Z</dcterms:modified>
</cp:coreProperties>
</file>